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0" r:id="rId1"/>
  </p:sldMasterIdLst>
  <p:sldIdLst>
    <p:sldId id="258" r:id="rId2"/>
    <p:sldId id="260" r:id="rId3"/>
    <p:sldId id="270" r:id="rId4"/>
    <p:sldId id="261" r:id="rId5"/>
    <p:sldId id="271" r:id="rId6"/>
    <p:sldId id="278" r:id="rId7"/>
    <p:sldId id="273" r:id="rId8"/>
    <p:sldId id="275" r:id="rId9"/>
    <p:sldId id="282" r:id="rId10"/>
    <p:sldId id="281" r:id="rId11"/>
    <p:sldId id="284" r:id="rId12"/>
    <p:sldId id="272" r:id="rId13"/>
    <p:sldId id="283" r:id="rId14"/>
    <p:sldId id="285" r:id="rId15"/>
    <p:sldId id="286" r:id="rId16"/>
    <p:sldId id="280" r:id="rId17"/>
    <p:sldId id="277" r:id="rId18"/>
    <p:sldId id="267" r:id="rId19"/>
    <p:sldId id="26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jpeg>
</file>

<file path=ppt/media/image12.jpeg>
</file>

<file path=ppt/media/image13.jpeg>
</file>

<file path=ppt/media/image14.png>
</file>

<file path=ppt/media/image2.png>
</file>

<file path=ppt/media/image3.svg>
</file>

<file path=ppt/media/image4.png>
</file>

<file path=ppt/media/image5.svg>
</file>

<file path=ppt/media/image6.png>
</file>

<file path=ppt/media/image7.g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99101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75088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805356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8996185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09852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5/12/2023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512816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5/12/2023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82545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956196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8A87A34-81AB-432B-8DAE-1953F412C126}" type="datetimeFigureOut">
              <a:rPr lang="en-US" smtClean="0"/>
              <a:t>5/12/2023</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989811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48A87A34-81AB-432B-8DAE-1953F412C126}" type="datetimeFigureOut">
              <a:rPr lang="en-US" smtClean="0"/>
              <a:pPr/>
              <a:t>5/12/2023</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5163972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91707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48A87A34-81AB-432B-8DAE-1953F412C126}" type="datetimeFigureOut">
              <a:rPr lang="en-US" smtClean="0"/>
              <a:pPr/>
              <a:t>5/12/2023</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D22F896-40B5-4ADD-8801-0D06FADFA09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6330392"/>
      </p:ext>
    </p:extLst>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C37CFAB-C8E0-6C7C-1363-96541ADAB2B9}"/>
              </a:ext>
            </a:extLst>
          </p:cNvPr>
          <p:cNvSpPr txBox="1"/>
          <p:nvPr/>
        </p:nvSpPr>
        <p:spPr>
          <a:xfrm>
            <a:off x="3913573" y="178067"/>
            <a:ext cx="4364854" cy="584775"/>
          </a:xfrm>
          <a:prstGeom prst="rect">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pPr algn="ctr"/>
            <a:r>
              <a:rPr lang="en-US" sz="3200" b="1" dirty="0">
                <a:ln w="0"/>
                <a:solidFill>
                  <a:schemeClr val="accent1"/>
                </a:solidFill>
                <a:effectLst>
                  <a:outerShdw blurRad="38100" dist="25400" dir="5400000" algn="ctr" rotWithShape="0">
                    <a:srgbClr val="6E747A">
                      <a:alpha val="43000"/>
                    </a:srgbClr>
                  </a:outerShdw>
                </a:effectLst>
                <a:latin typeface="Book Antiqua" panose="02040602050305030304" pitchFamily="18" charset="0"/>
              </a:rPr>
              <a:t>KIT851 – PROJECT-II</a:t>
            </a:r>
          </a:p>
        </p:txBody>
      </p:sp>
      <p:sp>
        <p:nvSpPr>
          <p:cNvPr id="6" name="TextBox 5">
            <a:extLst>
              <a:ext uri="{FF2B5EF4-FFF2-40B4-BE49-F238E27FC236}">
                <a16:creationId xmlns:a16="http://schemas.microsoft.com/office/drawing/2014/main" id="{3465C247-BAAC-65D1-CBBE-F1211E14D027}"/>
              </a:ext>
            </a:extLst>
          </p:cNvPr>
          <p:cNvSpPr txBox="1"/>
          <p:nvPr/>
        </p:nvSpPr>
        <p:spPr>
          <a:xfrm>
            <a:off x="5368629" y="3669131"/>
            <a:ext cx="1454742" cy="400110"/>
          </a:xfrm>
          <a:prstGeom prst="rect">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US" sz="2000" b="1" dirty="0">
                <a:ln w="0"/>
                <a:solidFill>
                  <a:schemeClr val="accent1">
                    <a:lumMod val="50000"/>
                  </a:schemeClr>
                </a:solidFill>
                <a:effectLst>
                  <a:outerShdw blurRad="38100" dist="25400" dir="5400000" algn="ctr" rotWithShape="0">
                    <a:srgbClr val="6E747A">
                      <a:alpha val="43000"/>
                    </a:srgbClr>
                  </a:outerShdw>
                </a:effectLst>
                <a:latin typeface="Book Antiqua" panose="02040602050305030304" pitchFamily="18" charset="0"/>
              </a:rPr>
              <a:t>Project on</a:t>
            </a:r>
          </a:p>
        </p:txBody>
      </p:sp>
      <p:sp>
        <p:nvSpPr>
          <p:cNvPr id="7" name="TextBox 6">
            <a:extLst>
              <a:ext uri="{FF2B5EF4-FFF2-40B4-BE49-F238E27FC236}">
                <a16:creationId xmlns:a16="http://schemas.microsoft.com/office/drawing/2014/main" id="{A533F266-923A-4A64-4888-49CD24149E2F}"/>
              </a:ext>
            </a:extLst>
          </p:cNvPr>
          <p:cNvSpPr txBox="1"/>
          <p:nvPr/>
        </p:nvSpPr>
        <p:spPr>
          <a:xfrm>
            <a:off x="3593222" y="4180312"/>
            <a:ext cx="5005556" cy="400110"/>
          </a:xfrm>
          <a:prstGeom prst="rect">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pPr algn="ctr"/>
            <a:r>
              <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AI BASED ART CREATOR USING NLP</a:t>
            </a:r>
          </a:p>
        </p:txBody>
      </p:sp>
      <p:sp>
        <p:nvSpPr>
          <p:cNvPr id="10" name="TextBox 9">
            <a:extLst>
              <a:ext uri="{FF2B5EF4-FFF2-40B4-BE49-F238E27FC236}">
                <a16:creationId xmlns:a16="http://schemas.microsoft.com/office/drawing/2014/main" id="{CE23AD6C-E3C3-87CA-9335-868855B35D36}"/>
              </a:ext>
            </a:extLst>
          </p:cNvPr>
          <p:cNvSpPr txBox="1"/>
          <p:nvPr/>
        </p:nvSpPr>
        <p:spPr>
          <a:xfrm>
            <a:off x="339322" y="4771719"/>
            <a:ext cx="2301243" cy="338554"/>
          </a:xfrm>
          <a:prstGeom prst="rect">
            <a:avLst/>
          </a:prstGeom>
          <a:noFill/>
          <a:ln w="9525" cap="flat" cmpd="sng" algn="ctr">
            <a:no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wrap="square" rtlCol="0">
            <a:spAutoFit/>
          </a:bodyPr>
          <a:lstStyle/>
          <a:p>
            <a:r>
              <a:rPr lang="en-US" sz="1600" b="1" dirty="0">
                <a:ln w="0"/>
                <a:solidFill>
                  <a:schemeClr val="accent1">
                    <a:lumMod val="50000"/>
                  </a:schemeClr>
                </a:solidFill>
                <a:effectLst>
                  <a:outerShdw blurRad="38100" dist="25400" dir="5400000" algn="ctr" rotWithShape="0">
                    <a:srgbClr val="6E747A">
                      <a:alpha val="43000"/>
                    </a:srgbClr>
                  </a:outerShdw>
                </a:effectLst>
                <a:latin typeface="Book Antiqua" panose="02040602050305030304" pitchFamily="18" charset="0"/>
              </a:rPr>
              <a:t>Under supervision of </a:t>
            </a:r>
          </a:p>
        </p:txBody>
      </p:sp>
      <p:sp>
        <p:nvSpPr>
          <p:cNvPr id="11" name="TextBox 10">
            <a:extLst>
              <a:ext uri="{FF2B5EF4-FFF2-40B4-BE49-F238E27FC236}">
                <a16:creationId xmlns:a16="http://schemas.microsoft.com/office/drawing/2014/main" id="{04A37D08-D084-F26A-28A1-3A7362E12E73}"/>
              </a:ext>
            </a:extLst>
          </p:cNvPr>
          <p:cNvSpPr txBox="1"/>
          <p:nvPr/>
        </p:nvSpPr>
        <p:spPr>
          <a:xfrm>
            <a:off x="339322" y="5065568"/>
            <a:ext cx="3046505" cy="584775"/>
          </a:xfrm>
          <a:prstGeom prst="rect">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r>
              <a:rPr lang="en-US" sz="16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Mr. Vivek Kumar Jaiswal</a:t>
            </a:r>
          </a:p>
          <a:p>
            <a:r>
              <a:rPr lang="en-US" sz="16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(Assistant Professor)</a:t>
            </a:r>
          </a:p>
        </p:txBody>
      </p:sp>
      <p:sp>
        <p:nvSpPr>
          <p:cNvPr id="13" name="TextBox 12">
            <a:extLst>
              <a:ext uri="{FF2B5EF4-FFF2-40B4-BE49-F238E27FC236}">
                <a16:creationId xmlns:a16="http://schemas.microsoft.com/office/drawing/2014/main" id="{2AAC5A0E-445F-91FE-6FA1-BC308C27E1AE}"/>
              </a:ext>
            </a:extLst>
          </p:cNvPr>
          <p:cNvSpPr txBox="1"/>
          <p:nvPr/>
        </p:nvSpPr>
        <p:spPr>
          <a:xfrm>
            <a:off x="8257592" y="4771719"/>
            <a:ext cx="3675332" cy="1323439"/>
          </a:xfrm>
          <a:prstGeom prst="rect">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r>
              <a:rPr lang="en-US" sz="1600" b="1" dirty="0">
                <a:ln w="0"/>
                <a:solidFill>
                  <a:schemeClr val="accent1">
                    <a:lumMod val="50000"/>
                  </a:schemeClr>
                </a:solidFill>
                <a:latin typeface="Book Antiqua" panose="02040602050305030304" pitchFamily="18" charset="0"/>
              </a:rPr>
              <a:t>Presented By:</a:t>
            </a:r>
          </a:p>
          <a:p>
            <a:r>
              <a:rPr lang="en-US" sz="1600" b="1" dirty="0">
                <a:ln w="0"/>
                <a:solidFill>
                  <a:schemeClr val="tx2">
                    <a:lumMod val="75000"/>
                  </a:schemeClr>
                </a:solidFill>
                <a:latin typeface="Book Antiqua" panose="02040602050305030304" pitchFamily="18" charset="0"/>
              </a:rPr>
              <a:t>Aditya Kumar    	(1907350130009)</a:t>
            </a:r>
          </a:p>
          <a:p>
            <a:r>
              <a:rPr lang="en-US" sz="1600" b="1" dirty="0">
                <a:ln w="0"/>
                <a:solidFill>
                  <a:schemeClr val="tx2">
                    <a:lumMod val="75000"/>
                  </a:schemeClr>
                </a:solidFill>
                <a:latin typeface="Book Antiqua" panose="02040602050305030304" pitchFamily="18" charset="0"/>
              </a:rPr>
              <a:t>Akash Chaurasia	(1907350130010)</a:t>
            </a:r>
          </a:p>
          <a:p>
            <a:r>
              <a:rPr lang="en-US" sz="1600" b="1" dirty="0">
                <a:ln w="0"/>
                <a:solidFill>
                  <a:schemeClr val="tx2">
                    <a:lumMod val="75000"/>
                  </a:schemeClr>
                </a:solidFill>
                <a:latin typeface="Book Antiqua" panose="02040602050305030304" pitchFamily="18" charset="0"/>
              </a:rPr>
              <a:t>Navneet Sagar   	(1907350130042)</a:t>
            </a:r>
          </a:p>
          <a:p>
            <a:r>
              <a:rPr lang="en-US" sz="1600" b="1" dirty="0">
                <a:ln w="0"/>
                <a:solidFill>
                  <a:schemeClr val="tx2">
                    <a:lumMod val="75000"/>
                  </a:schemeClr>
                </a:solidFill>
                <a:latin typeface="Book Antiqua" panose="02040602050305030304" pitchFamily="18" charset="0"/>
              </a:rPr>
              <a:t>Shagun Singh 		(1907350130056)</a:t>
            </a:r>
          </a:p>
        </p:txBody>
      </p:sp>
      <p:sp>
        <p:nvSpPr>
          <p:cNvPr id="3" name="TextBox 2">
            <a:extLst>
              <a:ext uri="{FF2B5EF4-FFF2-40B4-BE49-F238E27FC236}">
                <a16:creationId xmlns:a16="http://schemas.microsoft.com/office/drawing/2014/main" id="{C56D36A5-C435-25FF-17DA-ACBB3B158328}"/>
              </a:ext>
            </a:extLst>
          </p:cNvPr>
          <p:cNvSpPr txBox="1"/>
          <p:nvPr/>
        </p:nvSpPr>
        <p:spPr>
          <a:xfrm>
            <a:off x="3593222" y="3145876"/>
            <a:ext cx="5005556" cy="400110"/>
          </a:xfrm>
          <a:prstGeom prst="rect">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pPr algn="ctr"/>
            <a:r>
              <a:rPr lang="en-US" sz="2000" b="1" dirty="0">
                <a:ln w="0"/>
                <a:solidFill>
                  <a:schemeClr val="accent1">
                    <a:lumMod val="50000"/>
                  </a:schemeClr>
                </a:solidFill>
                <a:effectLst>
                  <a:outerShdw blurRad="38100" dist="25400" dir="5400000" algn="ctr" rotWithShape="0">
                    <a:srgbClr val="6E747A">
                      <a:alpha val="43000"/>
                    </a:srgbClr>
                  </a:outerShdw>
                </a:effectLst>
                <a:latin typeface="Book Antiqua" panose="02040602050305030304" pitchFamily="18" charset="0"/>
              </a:rPr>
              <a:t>Department of Information Technology</a:t>
            </a:r>
          </a:p>
        </p:txBody>
      </p:sp>
      <p:pic>
        <p:nvPicPr>
          <p:cNvPr id="12" name="Picture 11">
            <a:extLst>
              <a:ext uri="{FF2B5EF4-FFF2-40B4-BE49-F238E27FC236}">
                <a16:creationId xmlns:a16="http://schemas.microsoft.com/office/drawing/2014/main" id="{B1218594-A4AB-B814-67AB-D0CB696474B9}"/>
              </a:ext>
            </a:extLst>
          </p:cNvPr>
          <p:cNvPicPr>
            <a:picLocks noChangeAspect="1"/>
          </p:cNvPicPr>
          <p:nvPr/>
        </p:nvPicPr>
        <p:blipFill>
          <a:blip r:embed="rId2"/>
          <a:stretch>
            <a:fillRect/>
          </a:stretch>
        </p:blipFill>
        <p:spPr>
          <a:xfrm>
            <a:off x="5241808" y="1394467"/>
            <a:ext cx="1708382" cy="1655870"/>
          </a:xfrm>
          <a:prstGeom prst="rect">
            <a:avLst/>
          </a:prstGeom>
        </p:spPr>
      </p:pic>
      <p:sp>
        <p:nvSpPr>
          <p:cNvPr id="14" name="TextBox 13">
            <a:extLst>
              <a:ext uri="{FF2B5EF4-FFF2-40B4-BE49-F238E27FC236}">
                <a16:creationId xmlns:a16="http://schemas.microsoft.com/office/drawing/2014/main" id="{34DE56E6-84B9-A43E-1D5A-9D6E9A35A15C}"/>
              </a:ext>
            </a:extLst>
          </p:cNvPr>
          <p:cNvSpPr txBox="1"/>
          <p:nvPr/>
        </p:nvSpPr>
        <p:spPr>
          <a:xfrm>
            <a:off x="3446574" y="956581"/>
            <a:ext cx="5298851" cy="461665"/>
          </a:xfrm>
          <a:prstGeom prst="rect">
            <a:avLst/>
          </a:prstGeom>
          <a:noFill/>
          <a:ln w="9525" cap="flat" cmpd="sng" algn="ctr">
            <a:solidFill>
              <a:schemeClr val="bg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wrap="square" rtlCol="0">
            <a:spAutoFit/>
          </a:bodyPr>
          <a:lstStyle/>
          <a:p>
            <a:pPr algn="ctr"/>
            <a:r>
              <a:rPr lang="en-US" sz="2400" b="1" dirty="0" err="1">
                <a:ln w="0"/>
                <a:solidFill>
                  <a:schemeClr val="tx1"/>
                </a:solidFill>
                <a:effectLst>
                  <a:outerShdw blurRad="38100" dist="25400" dir="5400000" algn="ctr" rotWithShape="0">
                    <a:srgbClr val="6E747A">
                      <a:alpha val="43000"/>
                    </a:srgbClr>
                  </a:outerShdw>
                </a:effectLst>
                <a:latin typeface="Book Antiqua" panose="02040602050305030304" pitchFamily="18" charset="0"/>
              </a:rPr>
              <a:t>Rajkiya</a:t>
            </a:r>
            <a:r>
              <a:rPr lang="en-US" sz="24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 Engineering College, Bijnor</a:t>
            </a:r>
          </a:p>
        </p:txBody>
      </p:sp>
    </p:spTree>
    <p:extLst>
      <p:ext uri="{BB962C8B-B14F-4D97-AF65-F5344CB8AC3E}">
        <p14:creationId xmlns:p14="http://schemas.microsoft.com/office/powerpoint/2010/main" val="36182463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30DCCD-D6CE-5BFE-EC2A-6C3031302BB1}"/>
              </a:ext>
            </a:extLst>
          </p:cNvPr>
          <p:cNvSpPr/>
          <p:nvPr/>
        </p:nvSpPr>
        <p:spPr>
          <a:xfrm>
            <a:off x="0" y="-53266"/>
            <a:ext cx="12192000" cy="3107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680F20C0-04E4-2230-6648-7492CB9DDBF3}"/>
              </a:ext>
            </a:extLst>
          </p:cNvPr>
          <p:cNvPicPr>
            <a:picLocks noChangeAspect="1"/>
          </p:cNvPicPr>
          <p:nvPr/>
        </p:nvPicPr>
        <p:blipFill>
          <a:blip r:embed="rId2"/>
          <a:stretch>
            <a:fillRect/>
          </a:stretch>
        </p:blipFill>
        <p:spPr>
          <a:xfrm>
            <a:off x="3148614" y="2030494"/>
            <a:ext cx="8605421" cy="3653510"/>
          </a:xfrm>
          <a:prstGeom prst="rect">
            <a:avLst/>
          </a:prstGeom>
        </p:spPr>
      </p:pic>
      <p:sp>
        <p:nvSpPr>
          <p:cNvPr id="9" name="Title 1">
            <a:extLst>
              <a:ext uri="{FF2B5EF4-FFF2-40B4-BE49-F238E27FC236}">
                <a16:creationId xmlns:a16="http://schemas.microsoft.com/office/drawing/2014/main" id="{F79236E4-5671-4731-2B1E-E9A90E854B93}"/>
              </a:ext>
            </a:extLst>
          </p:cNvPr>
          <p:cNvSpPr txBox="1">
            <a:spLocks/>
          </p:cNvSpPr>
          <p:nvPr/>
        </p:nvSpPr>
        <p:spPr>
          <a:xfrm>
            <a:off x="3607062" y="705405"/>
            <a:ext cx="4977875" cy="491477"/>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1800" b="1" dirty="0">
                <a:ln w="0"/>
                <a:solidFill>
                  <a:schemeClr val="tx1"/>
                </a:solidFill>
                <a:latin typeface="Book Antiqua" panose="02040602050305030304" pitchFamily="18" charset="0"/>
              </a:rPr>
              <a:t>Working of backward and forward diffusion</a:t>
            </a:r>
          </a:p>
        </p:txBody>
      </p:sp>
      <p:sp>
        <p:nvSpPr>
          <p:cNvPr id="10" name="Title 1">
            <a:extLst>
              <a:ext uri="{FF2B5EF4-FFF2-40B4-BE49-F238E27FC236}">
                <a16:creationId xmlns:a16="http://schemas.microsoft.com/office/drawing/2014/main" id="{3F5FDAB7-812B-812C-F3A8-3FC82658782F}"/>
              </a:ext>
            </a:extLst>
          </p:cNvPr>
          <p:cNvSpPr txBox="1">
            <a:spLocks/>
          </p:cNvSpPr>
          <p:nvPr/>
        </p:nvSpPr>
        <p:spPr>
          <a:xfrm>
            <a:off x="234341" y="2429278"/>
            <a:ext cx="1985078" cy="562495"/>
          </a:xfrm>
          <a:prstGeom prst="rect">
            <a:avLst/>
          </a:prstGeom>
        </p:spPr>
        <p:txBody>
          <a:bodyPr>
            <a:normAutofit fontScale="850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1800" b="1" dirty="0">
                <a:ln w="0"/>
                <a:solidFill>
                  <a:schemeClr val="tx1"/>
                </a:solidFill>
                <a:latin typeface="Book Antiqua" panose="02040602050305030304" pitchFamily="18" charset="0"/>
              </a:rPr>
              <a:t>Backward Diffusion</a:t>
            </a:r>
          </a:p>
          <a:p>
            <a:pPr algn="ctr"/>
            <a:r>
              <a:rPr lang="en-US" sz="1800" b="1" dirty="0">
                <a:ln w="0"/>
                <a:solidFill>
                  <a:schemeClr val="tx1"/>
                </a:solidFill>
                <a:latin typeface="Book Antiqua" panose="02040602050305030304" pitchFamily="18" charset="0"/>
              </a:rPr>
              <a:t>(Denoising)</a:t>
            </a:r>
          </a:p>
        </p:txBody>
      </p:sp>
      <p:cxnSp>
        <p:nvCxnSpPr>
          <p:cNvPr id="13" name="Straight Arrow Connector 12">
            <a:extLst>
              <a:ext uri="{FF2B5EF4-FFF2-40B4-BE49-F238E27FC236}">
                <a16:creationId xmlns:a16="http://schemas.microsoft.com/office/drawing/2014/main" id="{FB978653-99B3-6388-7468-EDBB2BF1CBA2}"/>
              </a:ext>
            </a:extLst>
          </p:cNvPr>
          <p:cNvCxnSpPr/>
          <p:nvPr/>
        </p:nvCxnSpPr>
        <p:spPr>
          <a:xfrm>
            <a:off x="2334828" y="2627790"/>
            <a:ext cx="58296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4" name="Straight Arrow Connector 13">
            <a:extLst>
              <a:ext uri="{FF2B5EF4-FFF2-40B4-BE49-F238E27FC236}">
                <a16:creationId xmlns:a16="http://schemas.microsoft.com/office/drawing/2014/main" id="{575F3ADB-CCEE-B6A8-3AA5-5A3B8997ECCD}"/>
              </a:ext>
            </a:extLst>
          </p:cNvPr>
          <p:cNvCxnSpPr/>
          <p:nvPr/>
        </p:nvCxnSpPr>
        <p:spPr>
          <a:xfrm>
            <a:off x="2274159" y="4839807"/>
            <a:ext cx="582967"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TextBox 14">
            <a:extLst>
              <a:ext uri="{FF2B5EF4-FFF2-40B4-BE49-F238E27FC236}">
                <a16:creationId xmlns:a16="http://schemas.microsoft.com/office/drawing/2014/main" id="{4D9A7C79-D7C9-C9E9-501F-12876CB97235}"/>
              </a:ext>
            </a:extLst>
          </p:cNvPr>
          <p:cNvSpPr txBox="1"/>
          <p:nvPr/>
        </p:nvSpPr>
        <p:spPr>
          <a:xfrm>
            <a:off x="4321392" y="5793848"/>
            <a:ext cx="3549216" cy="307777"/>
          </a:xfrm>
          <a:prstGeom prst="rect">
            <a:avLst/>
          </a:prstGeom>
          <a:noFill/>
        </p:spPr>
        <p:txBody>
          <a:bodyPr wrap="square" rtlCol="0">
            <a:spAutoFit/>
          </a:bodyPr>
          <a:lstStyle/>
          <a:p>
            <a:r>
              <a:rPr lang="en-US" sz="1400" dirty="0">
                <a:latin typeface="Book Antiqua" panose="02040602050305030304" pitchFamily="18" charset="0"/>
              </a:rPr>
              <a:t>Fig 1.2.1 : Forward &amp; Backward Diffusion </a:t>
            </a:r>
          </a:p>
        </p:txBody>
      </p:sp>
      <p:sp>
        <p:nvSpPr>
          <p:cNvPr id="16" name="Title 1">
            <a:extLst>
              <a:ext uri="{FF2B5EF4-FFF2-40B4-BE49-F238E27FC236}">
                <a16:creationId xmlns:a16="http://schemas.microsoft.com/office/drawing/2014/main" id="{71E26A13-E56B-6186-9EA0-9EC4A354ED95}"/>
              </a:ext>
            </a:extLst>
          </p:cNvPr>
          <p:cNvSpPr txBox="1">
            <a:spLocks/>
          </p:cNvSpPr>
          <p:nvPr/>
        </p:nvSpPr>
        <p:spPr>
          <a:xfrm>
            <a:off x="218062" y="4588034"/>
            <a:ext cx="1985078" cy="562495"/>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1800" b="1" dirty="0">
                <a:ln w="0"/>
                <a:solidFill>
                  <a:schemeClr val="tx1"/>
                </a:solidFill>
                <a:latin typeface="Book Antiqua" panose="02040602050305030304" pitchFamily="18" charset="0"/>
              </a:rPr>
              <a:t>Forward Diffusion</a:t>
            </a:r>
          </a:p>
          <a:p>
            <a:pPr algn="ctr"/>
            <a:r>
              <a:rPr lang="en-US" sz="1800" b="1" dirty="0">
                <a:ln w="0"/>
                <a:solidFill>
                  <a:schemeClr val="tx1"/>
                </a:solidFill>
                <a:latin typeface="Book Antiqua" panose="02040602050305030304" pitchFamily="18" charset="0"/>
              </a:rPr>
              <a:t>(Noising)</a:t>
            </a:r>
          </a:p>
        </p:txBody>
      </p:sp>
    </p:spTree>
    <p:extLst>
      <p:ext uri="{BB962C8B-B14F-4D97-AF65-F5344CB8AC3E}">
        <p14:creationId xmlns:p14="http://schemas.microsoft.com/office/powerpoint/2010/main" val="251725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CDAE372B-5540-7A24-5BEF-CAFBCA56DB8D}"/>
              </a:ext>
            </a:extLst>
          </p:cNvPr>
          <p:cNvSpPr txBox="1">
            <a:spLocks/>
          </p:cNvSpPr>
          <p:nvPr/>
        </p:nvSpPr>
        <p:spPr>
          <a:xfrm>
            <a:off x="618142" y="687186"/>
            <a:ext cx="11162526" cy="536738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lnSpc>
                <a:spcPct val="160000"/>
              </a:lnSpc>
              <a:buFont typeface="Arial" panose="020B0604020202020204" pitchFamily="34" charset="0"/>
              <a:buChar char="•"/>
            </a:pPr>
            <a:r>
              <a:rPr lang="en-US" sz="1900" b="1" dirty="0" err="1">
                <a:solidFill>
                  <a:srgbClr val="000000"/>
                </a:solidFill>
                <a:effectLst>
                  <a:outerShdw blurRad="38100" dist="38100" dir="2700000" algn="tl">
                    <a:srgbClr val="000000">
                      <a:alpha val="43137"/>
                    </a:srgbClr>
                  </a:outerShdw>
                </a:effectLst>
                <a:latin typeface="Book Antiqua" panose="02040602050305030304" pitchFamily="18" charset="0"/>
              </a:rPr>
              <a:t>Gradio</a:t>
            </a:r>
            <a:endParaRPr lang="en-US" sz="1900" b="1" dirty="0">
              <a:solidFill>
                <a:srgbClr val="000000"/>
              </a:solidFill>
              <a:effectLst>
                <a:outerShdw blurRad="38100" dist="38100" dir="2700000" algn="tl">
                  <a:srgbClr val="000000">
                    <a:alpha val="43137"/>
                  </a:srgbClr>
                </a:outerShdw>
              </a:effectLst>
              <a:latin typeface="Book Antiqua" panose="02040602050305030304" pitchFamily="18" charset="0"/>
            </a:endParaRPr>
          </a:p>
          <a:p>
            <a:pPr lvl="2">
              <a:lnSpc>
                <a:spcPct val="160000"/>
              </a:lnSpc>
              <a:buFont typeface="Courier New" panose="02070309020205020404" pitchFamily="49" charset="0"/>
              <a:buChar char="o"/>
            </a:pPr>
            <a:r>
              <a:rPr lang="en-US" sz="1600" dirty="0" err="1">
                <a:solidFill>
                  <a:srgbClr val="000000"/>
                </a:solidFill>
                <a:latin typeface="Book Antiqua" panose="02040602050305030304" pitchFamily="18" charset="0"/>
              </a:rPr>
              <a:t>Gradio</a:t>
            </a:r>
            <a:r>
              <a:rPr lang="en-US" sz="1600" dirty="0">
                <a:solidFill>
                  <a:srgbClr val="000000"/>
                </a:solidFill>
                <a:latin typeface="Book Antiqua" panose="02040602050305030304" pitchFamily="18" charset="0"/>
              </a:rPr>
              <a:t> Live is for creating and sharing interactive web demos of ML models quickly.</a:t>
            </a:r>
          </a:p>
          <a:p>
            <a:pPr lvl="2">
              <a:lnSpc>
                <a:spcPct val="160000"/>
              </a:lnSpc>
              <a:buFont typeface="Courier New" panose="02070309020205020404" pitchFamily="49" charset="0"/>
              <a:buChar char="o"/>
            </a:pPr>
            <a:r>
              <a:rPr lang="en-US" sz="1600" dirty="0">
                <a:solidFill>
                  <a:srgbClr val="000000"/>
                </a:solidFill>
                <a:latin typeface="Book Antiqua" panose="02040602050305030304" pitchFamily="18" charset="0"/>
              </a:rPr>
              <a:t>It enables you to transform any Python function into a web interface, accessible by anyone from anywhere.</a:t>
            </a:r>
          </a:p>
          <a:p>
            <a:pPr lvl="2">
              <a:lnSpc>
                <a:spcPct val="160000"/>
              </a:lnSpc>
              <a:buFont typeface="Courier New" panose="02070309020205020404" pitchFamily="49" charset="0"/>
              <a:buChar char="o"/>
            </a:pPr>
            <a:r>
              <a:rPr lang="en-US" sz="1600" dirty="0">
                <a:solidFill>
                  <a:srgbClr val="000000"/>
                </a:solidFill>
                <a:latin typeface="Book Antiqua" panose="02040602050305030304" pitchFamily="18" charset="0"/>
              </a:rPr>
              <a:t>Customization options are available for input and output components</a:t>
            </a:r>
          </a:p>
        </p:txBody>
      </p:sp>
      <p:sp>
        <p:nvSpPr>
          <p:cNvPr id="2" name="Rectangle 1">
            <a:extLst>
              <a:ext uri="{FF2B5EF4-FFF2-40B4-BE49-F238E27FC236}">
                <a16:creationId xmlns:a16="http://schemas.microsoft.com/office/drawing/2014/main" id="{CA30DCCD-D6CE-5BFE-EC2A-6C3031302BB1}"/>
              </a:ext>
            </a:extLst>
          </p:cNvPr>
          <p:cNvSpPr/>
          <p:nvPr/>
        </p:nvSpPr>
        <p:spPr>
          <a:xfrm>
            <a:off x="0" y="-53266"/>
            <a:ext cx="12192000" cy="3107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9E469DC-58AF-F616-841E-95A8F32ACCC5}"/>
              </a:ext>
            </a:extLst>
          </p:cNvPr>
          <p:cNvPicPr>
            <a:picLocks noChangeAspect="1"/>
          </p:cNvPicPr>
          <p:nvPr/>
        </p:nvPicPr>
        <p:blipFill>
          <a:blip r:embed="rId2"/>
          <a:stretch>
            <a:fillRect/>
          </a:stretch>
        </p:blipFill>
        <p:spPr>
          <a:xfrm>
            <a:off x="2776215" y="2856699"/>
            <a:ext cx="6057530" cy="2778625"/>
          </a:xfrm>
          <a:prstGeom prst="rect">
            <a:avLst/>
          </a:prstGeom>
        </p:spPr>
      </p:pic>
      <p:sp>
        <p:nvSpPr>
          <p:cNvPr id="5" name="TextBox 4">
            <a:extLst>
              <a:ext uri="{FF2B5EF4-FFF2-40B4-BE49-F238E27FC236}">
                <a16:creationId xmlns:a16="http://schemas.microsoft.com/office/drawing/2014/main" id="{F845FD83-F4EF-981B-D48F-64211E5BAF8A}"/>
              </a:ext>
            </a:extLst>
          </p:cNvPr>
          <p:cNvSpPr txBox="1"/>
          <p:nvPr/>
        </p:nvSpPr>
        <p:spPr>
          <a:xfrm>
            <a:off x="3043006" y="5850191"/>
            <a:ext cx="3549216" cy="307777"/>
          </a:xfrm>
          <a:prstGeom prst="rect">
            <a:avLst/>
          </a:prstGeom>
          <a:noFill/>
        </p:spPr>
        <p:txBody>
          <a:bodyPr wrap="square" rtlCol="0">
            <a:spAutoFit/>
          </a:bodyPr>
          <a:lstStyle/>
          <a:p>
            <a:r>
              <a:rPr lang="en-US" sz="1400" dirty="0">
                <a:latin typeface="Book Antiqua" panose="02040602050305030304" pitchFamily="18" charset="0"/>
              </a:rPr>
              <a:t>Fig 1.3 : Sample </a:t>
            </a:r>
            <a:r>
              <a:rPr lang="en-US" sz="1400" dirty="0" err="1">
                <a:latin typeface="Book Antiqua" panose="02040602050305030304" pitchFamily="18" charset="0"/>
              </a:rPr>
              <a:t>Gradio</a:t>
            </a:r>
            <a:r>
              <a:rPr lang="en-US" sz="1400" dirty="0">
                <a:latin typeface="Book Antiqua" panose="02040602050305030304" pitchFamily="18" charset="0"/>
              </a:rPr>
              <a:t> interface.  </a:t>
            </a:r>
          </a:p>
        </p:txBody>
      </p:sp>
    </p:spTree>
    <p:extLst>
      <p:ext uri="{BB962C8B-B14F-4D97-AF65-F5344CB8AC3E}">
        <p14:creationId xmlns:p14="http://schemas.microsoft.com/office/powerpoint/2010/main" val="4123281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F45775-2057-C411-BE57-6C497E806BB5}"/>
              </a:ext>
            </a:extLst>
          </p:cNvPr>
          <p:cNvSpPr/>
          <p:nvPr/>
        </p:nvSpPr>
        <p:spPr>
          <a:xfrm>
            <a:off x="0" y="-35510"/>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BE9FB9B2-CA19-0762-E4BC-A247D6563D1A}"/>
              </a:ext>
            </a:extLst>
          </p:cNvPr>
          <p:cNvSpPr txBox="1">
            <a:spLocks/>
          </p:cNvSpPr>
          <p:nvPr/>
        </p:nvSpPr>
        <p:spPr>
          <a:xfrm>
            <a:off x="680288" y="1585661"/>
            <a:ext cx="11002726" cy="467309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lvl="1" defTabSz="457200">
              <a:lnSpc>
                <a:spcPct val="160000"/>
              </a:lnSpc>
              <a:buFont typeface="Arial" panose="020B0604020202020204" pitchFamily="34" charset="0"/>
              <a:buChar char="•"/>
            </a:pPr>
            <a:r>
              <a:rPr lang="en-US" sz="1600" dirty="0">
                <a:solidFill>
                  <a:srgbClr val="000000"/>
                </a:solidFill>
                <a:latin typeface="Book Antiqua" panose="02040602050305030304" pitchFamily="18" charset="0"/>
              </a:rPr>
              <a:t>This process of encoding the features of a sentence and an image is what CLIP does.</a:t>
            </a:r>
          </a:p>
          <a:p>
            <a:pPr marL="0" lvl="1" defTabSz="457200">
              <a:lnSpc>
                <a:spcPct val="160000"/>
              </a:lnSpc>
              <a:buFont typeface="Arial" panose="020B0604020202020204" pitchFamily="34" charset="0"/>
              <a:buChar char="•"/>
            </a:pPr>
            <a:r>
              <a:rPr lang="en-US" sz="1600" dirty="0">
                <a:solidFill>
                  <a:srgbClr val="000000"/>
                </a:solidFill>
                <a:latin typeface="Book Antiqua" panose="02040602050305030304" pitchFamily="18" charset="0"/>
              </a:rPr>
              <a:t>The U-Net in stable diffusion takes encoded text (plain text processed into a format it can understand) and a noisy array of numbers as inputs.</a:t>
            </a:r>
          </a:p>
          <a:p>
            <a:pPr marL="0" lvl="1" defTabSz="457200">
              <a:lnSpc>
                <a:spcPct val="160000"/>
              </a:lnSpc>
              <a:buFont typeface="Arial" panose="020B0604020202020204" pitchFamily="34" charset="0"/>
              <a:buChar char="•"/>
            </a:pPr>
            <a:r>
              <a:rPr lang="en-US" sz="1600" dirty="0">
                <a:solidFill>
                  <a:srgbClr val="000000"/>
                </a:solidFill>
                <a:latin typeface="Book Antiqua" panose="02040602050305030304" pitchFamily="18" charset="0"/>
              </a:rPr>
              <a:t>Steps Consist of-</a:t>
            </a:r>
          </a:p>
          <a:p>
            <a:pPr marL="915952" lvl="6" defTabSz="457200">
              <a:lnSpc>
                <a:spcPct val="160000"/>
              </a:lnSpc>
              <a:buFont typeface="Arial" panose="020B0604020202020204" pitchFamily="34" charset="0"/>
              <a:buChar char="•"/>
            </a:pPr>
            <a:r>
              <a:rPr lang="en-US" dirty="0">
                <a:solidFill>
                  <a:srgbClr val="000000"/>
                </a:solidFill>
                <a:latin typeface="Book Antiqua" panose="02040602050305030304" pitchFamily="18" charset="0"/>
              </a:rPr>
              <a:t>Diffusion</a:t>
            </a:r>
          </a:p>
          <a:p>
            <a:pPr marL="915952" lvl="6" defTabSz="457200">
              <a:lnSpc>
                <a:spcPct val="160000"/>
              </a:lnSpc>
              <a:buFont typeface="Arial" panose="020B0604020202020204" pitchFamily="34" charset="0"/>
              <a:buChar char="•"/>
            </a:pPr>
            <a:r>
              <a:rPr lang="en-US" dirty="0">
                <a:solidFill>
                  <a:srgbClr val="000000"/>
                </a:solidFill>
                <a:latin typeface="Book Antiqua" panose="02040602050305030304" pitchFamily="18" charset="0"/>
              </a:rPr>
              <a:t>Encoder</a:t>
            </a:r>
          </a:p>
          <a:p>
            <a:pPr marL="915952" lvl="6" defTabSz="457200">
              <a:lnSpc>
                <a:spcPct val="160000"/>
              </a:lnSpc>
              <a:buFont typeface="Arial" panose="020B0604020202020204" pitchFamily="34" charset="0"/>
              <a:buChar char="•"/>
            </a:pPr>
            <a:r>
              <a:rPr lang="en-US" dirty="0">
                <a:solidFill>
                  <a:srgbClr val="000000"/>
                </a:solidFill>
                <a:latin typeface="Book Antiqua" panose="02040602050305030304" pitchFamily="18" charset="0"/>
              </a:rPr>
              <a:t>Diffusion steps</a:t>
            </a:r>
          </a:p>
          <a:p>
            <a:pPr marL="915952" lvl="6" defTabSz="457200">
              <a:lnSpc>
                <a:spcPct val="160000"/>
              </a:lnSpc>
              <a:buFont typeface="Arial" panose="020B0604020202020204" pitchFamily="34" charset="0"/>
              <a:buChar char="•"/>
            </a:pPr>
            <a:r>
              <a:rPr lang="en-US" dirty="0">
                <a:solidFill>
                  <a:srgbClr val="000000"/>
                </a:solidFill>
                <a:latin typeface="Book Antiqua" panose="02040602050305030304" pitchFamily="18" charset="0"/>
              </a:rPr>
              <a:t>Stability and Convergence</a:t>
            </a:r>
          </a:p>
          <a:p>
            <a:pPr marL="915952" lvl="6" defTabSz="457200">
              <a:lnSpc>
                <a:spcPct val="160000"/>
              </a:lnSpc>
              <a:buFont typeface="Arial" panose="020B0604020202020204" pitchFamily="34" charset="0"/>
              <a:buChar char="•"/>
            </a:pPr>
            <a:r>
              <a:rPr lang="en-US" dirty="0">
                <a:solidFill>
                  <a:srgbClr val="000000"/>
                </a:solidFill>
                <a:latin typeface="Book Antiqua" panose="02040602050305030304" pitchFamily="18" charset="0"/>
              </a:rPr>
              <a:t>Text to image generation</a:t>
            </a:r>
          </a:p>
          <a:p>
            <a:pPr marL="182880" lvl="2" defTabSz="457200">
              <a:lnSpc>
                <a:spcPct val="160000"/>
              </a:lnSpc>
              <a:buFont typeface="Arial" panose="020B0604020202020204" pitchFamily="34" charset="0"/>
              <a:buChar char="•"/>
            </a:pPr>
            <a:endParaRPr lang="en-US" sz="1200" dirty="0">
              <a:solidFill>
                <a:srgbClr val="000000"/>
              </a:solidFill>
              <a:latin typeface="Book Antiqua" panose="02040602050305030304" pitchFamily="18" charset="0"/>
            </a:endParaRPr>
          </a:p>
          <a:p>
            <a:pPr marL="0" lvl="1" defTabSz="457200">
              <a:lnSpc>
                <a:spcPct val="160000"/>
              </a:lnSpc>
              <a:buFont typeface="Arial" panose="020B0604020202020204" pitchFamily="34" charset="0"/>
              <a:buChar char="•"/>
            </a:pPr>
            <a:endParaRPr lang="en-US" sz="1600" dirty="0">
              <a:solidFill>
                <a:srgbClr val="000000"/>
              </a:solidFill>
              <a:latin typeface="Book Antiqua" panose="02040602050305030304" pitchFamily="18" charset="0"/>
            </a:endParaRPr>
          </a:p>
        </p:txBody>
      </p:sp>
      <p:sp>
        <p:nvSpPr>
          <p:cNvPr id="4" name="Title 1">
            <a:extLst>
              <a:ext uri="{FF2B5EF4-FFF2-40B4-BE49-F238E27FC236}">
                <a16:creationId xmlns:a16="http://schemas.microsoft.com/office/drawing/2014/main" id="{4BDE1CF4-78F6-A02C-0529-AAFEF747A5E8}"/>
              </a:ext>
            </a:extLst>
          </p:cNvPr>
          <p:cNvSpPr txBox="1">
            <a:spLocks/>
          </p:cNvSpPr>
          <p:nvPr/>
        </p:nvSpPr>
        <p:spPr>
          <a:xfrm>
            <a:off x="870007" y="144163"/>
            <a:ext cx="3133817" cy="610440"/>
          </a:xfrm>
          <a:prstGeom prst="rect">
            <a:avLst/>
          </a:prstGeom>
        </p:spPr>
        <p:txBody>
          <a:bodyPr lIns="91440">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Mechanism</a:t>
            </a:r>
          </a:p>
        </p:txBody>
      </p:sp>
    </p:spTree>
    <p:extLst>
      <p:ext uri="{BB962C8B-B14F-4D97-AF65-F5344CB8AC3E}">
        <p14:creationId xmlns:p14="http://schemas.microsoft.com/office/powerpoint/2010/main" val="2962024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F45775-2057-C411-BE57-6C497E806BB5}"/>
              </a:ext>
            </a:extLst>
          </p:cNvPr>
          <p:cNvSpPr/>
          <p:nvPr/>
        </p:nvSpPr>
        <p:spPr>
          <a:xfrm>
            <a:off x="0" y="-35510"/>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4BDE1CF4-78F6-A02C-0529-AAFEF747A5E8}"/>
              </a:ext>
            </a:extLst>
          </p:cNvPr>
          <p:cNvSpPr txBox="1">
            <a:spLocks/>
          </p:cNvSpPr>
          <p:nvPr/>
        </p:nvSpPr>
        <p:spPr>
          <a:xfrm>
            <a:off x="870007" y="144163"/>
            <a:ext cx="3133817" cy="610440"/>
          </a:xfrm>
          <a:prstGeom prst="rect">
            <a:avLst/>
          </a:prstGeom>
        </p:spPr>
        <p:txBody>
          <a:bodyPr lIns="91440">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Mechanism</a:t>
            </a:r>
          </a:p>
        </p:txBody>
      </p:sp>
      <p:sp>
        <p:nvSpPr>
          <p:cNvPr id="2" name="TextBox 1">
            <a:extLst>
              <a:ext uri="{FF2B5EF4-FFF2-40B4-BE49-F238E27FC236}">
                <a16:creationId xmlns:a16="http://schemas.microsoft.com/office/drawing/2014/main" id="{B4FCB9FA-EA5F-2589-00D6-FD35A3F2D2CF}"/>
              </a:ext>
            </a:extLst>
          </p:cNvPr>
          <p:cNvSpPr txBox="1"/>
          <p:nvPr/>
        </p:nvSpPr>
        <p:spPr>
          <a:xfrm>
            <a:off x="1978072" y="5878487"/>
            <a:ext cx="6154259" cy="307777"/>
          </a:xfrm>
          <a:prstGeom prst="rect">
            <a:avLst/>
          </a:prstGeom>
          <a:noFill/>
        </p:spPr>
        <p:txBody>
          <a:bodyPr wrap="square" rtlCol="0">
            <a:spAutoFit/>
          </a:bodyPr>
          <a:lstStyle/>
          <a:p>
            <a:r>
              <a:rPr lang="en-US" sz="1400" dirty="0">
                <a:latin typeface="Book Antiqua" panose="02040602050305030304" pitchFamily="18" charset="0"/>
              </a:rPr>
              <a:t>Fig 2 : Mechanism of Stable Diffusion with Clip and </a:t>
            </a:r>
            <a:r>
              <a:rPr lang="en-US" sz="1400" dirty="0" err="1">
                <a:latin typeface="Book Antiqua" panose="02040602050305030304" pitchFamily="18" charset="0"/>
              </a:rPr>
              <a:t>Unet</a:t>
            </a:r>
            <a:r>
              <a:rPr lang="en-US" sz="1400" dirty="0">
                <a:latin typeface="Book Antiqua" panose="02040602050305030304" pitchFamily="18" charset="0"/>
              </a:rPr>
              <a:t> + Scheduler</a:t>
            </a:r>
          </a:p>
        </p:txBody>
      </p:sp>
      <p:pic>
        <p:nvPicPr>
          <p:cNvPr id="2050" name="Picture 2">
            <a:extLst>
              <a:ext uri="{FF2B5EF4-FFF2-40B4-BE49-F238E27FC236}">
                <a16:creationId xmlns:a16="http://schemas.microsoft.com/office/drawing/2014/main" id="{38233DCF-AF79-30B8-9862-FC1B9A5827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8072" y="1221512"/>
            <a:ext cx="8235856" cy="4414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94677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F45775-2057-C411-BE57-6C497E806BB5}"/>
              </a:ext>
            </a:extLst>
          </p:cNvPr>
          <p:cNvSpPr/>
          <p:nvPr/>
        </p:nvSpPr>
        <p:spPr>
          <a:xfrm>
            <a:off x="0" y="-35510"/>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4BDE1CF4-78F6-A02C-0529-AAFEF747A5E8}"/>
              </a:ext>
            </a:extLst>
          </p:cNvPr>
          <p:cNvSpPr txBox="1">
            <a:spLocks/>
          </p:cNvSpPr>
          <p:nvPr/>
        </p:nvSpPr>
        <p:spPr>
          <a:xfrm>
            <a:off x="870007" y="144163"/>
            <a:ext cx="4101488" cy="610440"/>
          </a:xfrm>
          <a:prstGeom prst="rect">
            <a:avLst/>
          </a:prstGeom>
        </p:spPr>
        <p:txBody>
          <a:bodyPr lIns="91440">
            <a:normAutofit fontScale="775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Results and Outputs</a:t>
            </a:r>
          </a:p>
        </p:txBody>
      </p:sp>
      <p:pic>
        <p:nvPicPr>
          <p:cNvPr id="2" name="Picture 1">
            <a:extLst>
              <a:ext uri="{FF2B5EF4-FFF2-40B4-BE49-F238E27FC236}">
                <a16:creationId xmlns:a16="http://schemas.microsoft.com/office/drawing/2014/main" id="{C790F588-C6BF-384A-86D8-FD3846F784B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491444" y="1497115"/>
            <a:ext cx="3596120" cy="3596120"/>
          </a:xfrm>
          <a:prstGeom prst="rect">
            <a:avLst/>
          </a:prstGeom>
          <a:noFill/>
          <a:ln>
            <a:noFill/>
          </a:ln>
        </p:spPr>
      </p:pic>
      <p:pic>
        <p:nvPicPr>
          <p:cNvPr id="5" name="Picture 4">
            <a:extLst>
              <a:ext uri="{FF2B5EF4-FFF2-40B4-BE49-F238E27FC236}">
                <a16:creationId xmlns:a16="http://schemas.microsoft.com/office/drawing/2014/main" id="{2DD86812-FD26-CBAC-831F-4301643F5104}"/>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12160" y="1497115"/>
            <a:ext cx="3596120" cy="3596120"/>
          </a:xfrm>
          <a:prstGeom prst="rect">
            <a:avLst/>
          </a:prstGeom>
          <a:noFill/>
          <a:ln>
            <a:noFill/>
          </a:ln>
        </p:spPr>
      </p:pic>
      <p:sp>
        <p:nvSpPr>
          <p:cNvPr id="7" name="TextBox 6">
            <a:extLst>
              <a:ext uri="{FF2B5EF4-FFF2-40B4-BE49-F238E27FC236}">
                <a16:creationId xmlns:a16="http://schemas.microsoft.com/office/drawing/2014/main" id="{29B255B6-7256-9641-E273-EC382DCBDA21}"/>
              </a:ext>
            </a:extLst>
          </p:cNvPr>
          <p:cNvSpPr txBox="1"/>
          <p:nvPr/>
        </p:nvSpPr>
        <p:spPr>
          <a:xfrm>
            <a:off x="1491444" y="5206996"/>
            <a:ext cx="3684238" cy="523220"/>
          </a:xfrm>
          <a:prstGeom prst="rect">
            <a:avLst/>
          </a:prstGeom>
          <a:noFill/>
        </p:spPr>
        <p:txBody>
          <a:bodyPr wrap="square" rtlCol="0">
            <a:spAutoFit/>
          </a:bodyPr>
          <a:lstStyle/>
          <a:p>
            <a:r>
              <a:rPr lang="en-US" sz="1400" dirty="0">
                <a:latin typeface="Times New Roman" panose="02020603050405020304" pitchFamily="18" charset="0"/>
                <a:ea typeface="Calibri" panose="020F0502020204030204" pitchFamily="34" charset="0"/>
              </a:rPr>
              <a:t>Fig 3.1: </a:t>
            </a:r>
            <a:r>
              <a:rPr lang="en-US" sz="1400" dirty="0">
                <a:effectLst/>
                <a:latin typeface="Times New Roman" panose="02020603050405020304" pitchFamily="18" charset="0"/>
                <a:ea typeface="Calibri" panose="020F0502020204030204" pitchFamily="34" charset="0"/>
              </a:rPr>
              <a:t>An </a:t>
            </a:r>
            <a:r>
              <a:rPr lang="en-US" sz="1400" dirty="0" err="1">
                <a:effectLst/>
                <a:latin typeface="Times New Roman" panose="02020603050405020304" pitchFamily="18" charset="0"/>
                <a:ea typeface="Calibri" panose="020F0502020204030204" pitchFamily="34" charset="0"/>
              </a:rPr>
              <a:t>astronout</a:t>
            </a:r>
            <a:r>
              <a:rPr lang="en-US" sz="1400" dirty="0">
                <a:effectLst/>
                <a:latin typeface="Times New Roman" panose="02020603050405020304" pitchFamily="18" charset="0"/>
                <a:ea typeface="Calibri" panose="020F0502020204030204" pitchFamily="34" charset="0"/>
              </a:rPr>
              <a:t> riding horse in photorealistic view</a:t>
            </a:r>
            <a:endParaRPr lang="en-US" sz="1100" dirty="0">
              <a:latin typeface="Book Antiqua" panose="02040602050305030304" pitchFamily="18" charset="0"/>
            </a:endParaRPr>
          </a:p>
        </p:txBody>
      </p:sp>
      <p:sp>
        <p:nvSpPr>
          <p:cNvPr id="9" name="TextBox 8">
            <a:extLst>
              <a:ext uri="{FF2B5EF4-FFF2-40B4-BE49-F238E27FC236}">
                <a16:creationId xmlns:a16="http://schemas.microsoft.com/office/drawing/2014/main" id="{D98A5FFD-7C79-C7E3-D5C0-E42BFEBE079C}"/>
              </a:ext>
            </a:extLst>
          </p:cNvPr>
          <p:cNvSpPr txBox="1"/>
          <p:nvPr/>
        </p:nvSpPr>
        <p:spPr>
          <a:xfrm>
            <a:off x="7212160" y="5206996"/>
            <a:ext cx="3549216" cy="307777"/>
          </a:xfrm>
          <a:prstGeom prst="rect">
            <a:avLst/>
          </a:prstGeom>
          <a:noFill/>
        </p:spPr>
        <p:txBody>
          <a:bodyPr wrap="square" rtlCol="0">
            <a:spAutoFit/>
          </a:bodyPr>
          <a:lstStyle/>
          <a:p>
            <a:r>
              <a:rPr lang="en-US" sz="1400" dirty="0">
                <a:latin typeface="Times New Roman" panose="02020603050405020304" pitchFamily="18" charset="0"/>
                <a:ea typeface="Calibri" panose="020F0502020204030204" pitchFamily="34" charset="0"/>
              </a:rPr>
              <a:t>Fig 3.2: A</a:t>
            </a:r>
            <a:r>
              <a:rPr lang="en-US" sz="1400" dirty="0">
                <a:effectLst/>
                <a:latin typeface="Times New Roman" panose="02020603050405020304" pitchFamily="18" charset="0"/>
                <a:ea typeface="Calibri" panose="020F0502020204030204" pitchFamily="34" charset="0"/>
              </a:rPr>
              <a:t> boat in the canals of </a:t>
            </a:r>
            <a:r>
              <a:rPr lang="en-US" sz="1400" dirty="0" err="1">
                <a:effectLst/>
                <a:latin typeface="Times New Roman" panose="02020603050405020304" pitchFamily="18" charset="0"/>
                <a:ea typeface="Calibri" panose="020F0502020204030204" pitchFamily="34" charset="0"/>
              </a:rPr>
              <a:t>venice</a:t>
            </a:r>
            <a:endParaRPr lang="en-US" sz="1100" dirty="0">
              <a:latin typeface="Book Antiqua" panose="02040602050305030304" pitchFamily="18" charset="0"/>
            </a:endParaRPr>
          </a:p>
        </p:txBody>
      </p:sp>
    </p:spTree>
    <p:extLst>
      <p:ext uri="{BB962C8B-B14F-4D97-AF65-F5344CB8AC3E}">
        <p14:creationId xmlns:p14="http://schemas.microsoft.com/office/powerpoint/2010/main" val="5949740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4F45775-2057-C411-BE57-6C497E806BB5}"/>
              </a:ext>
            </a:extLst>
          </p:cNvPr>
          <p:cNvSpPr/>
          <p:nvPr/>
        </p:nvSpPr>
        <p:spPr>
          <a:xfrm>
            <a:off x="0" y="-35510"/>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4BDE1CF4-78F6-A02C-0529-AAFEF747A5E8}"/>
              </a:ext>
            </a:extLst>
          </p:cNvPr>
          <p:cNvSpPr txBox="1">
            <a:spLocks/>
          </p:cNvSpPr>
          <p:nvPr/>
        </p:nvSpPr>
        <p:spPr>
          <a:xfrm>
            <a:off x="870007" y="144163"/>
            <a:ext cx="4101488" cy="610440"/>
          </a:xfrm>
          <a:prstGeom prst="rect">
            <a:avLst/>
          </a:prstGeom>
        </p:spPr>
        <p:txBody>
          <a:bodyPr lIns="91440">
            <a:normAutofit fontScale="775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Results and Outputs</a:t>
            </a:r>
          </a:p>
        </p:txBody>
      </p:sp>
      <p:pic>
        <p:nvPicPr>
          <p:cNvPr id="9" name="Picture 8">
            <a:extLst>
              <a:ext uri="{FF2B5EF4-FFF2-40B4-BE49-F238E27FC236}">
                <a16:creationId xmlns:a16="http://schemas.microsoft.com/office/drawing/2014/main" id="{92056845-1AB2-F16A-6406-97BF69DB4F2D}"/>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652899" y="1884647"/>
            <a:ext cx="4538726" cy="3024703"/>
          </a:xfrm>
          <a:prstGeom prst="rect">
            <a:avLst/>
          </a:prstGeom>
          <a:noFill/>
          <a:ln>
            <a:noFill/>
          </a:ln>
        </p:spPr>
      </p:pic>
      <p:pic>
        <p:nvPicPr>
          <p:cNvPr id="10" name="Picture 9">
            <a:extLst>
              <a:ext uri="{FF2B5EF4-FFF2-40B4-BE49-F238E27FC236}">
                <a16:creationId xmlns:a16="http://schemas.microsoft.com/office/drawing/2014/main" id="{928E0716-979A-A02F-F3DB-4598C3A71D4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5934" y="1884647"/>
            <a:ext cx="4539605" cy="3024702"/>
          </a:xfrm>
          <a:prstGeom prst="rect">
            <a:avLst/>
          </a:prstGeom>
          <a:noFill/>
          <a:ln>
            <a:noFill/>
          </a:ln>
        </p:spPr>
      </p:pic>
      <p:sp>
        <p:nvSpPr>
          <p:cNvPr id="11" name="TextBox 10">
            <a:extLst>
              <a:ext uri="{FF2B5EF4-FFF2-40B4-BE49-F238E27FC236}">
                <a16:creationId xmlns:a16="http://schemas.microsoft.com/office/drawing/2014/main" id="{891B20E4-D225-C691-9B86-9AE23067E0CD}"/>
              </a:ext>
            </a:extLst>
          </p:cNvPr>
          <p:cNvSpPr txBox="1"/>
          <p:nvPr/>
        </p:nvSpPr>
        <p:spPr>
          <a:xfrm>
            <a:off x="1085934" y="5065879"/>
            <a:ext cx="4356078" cy="307777"/>
          </a:xfrm>
          <a:prstGeom prst="rect">
            <a:avLst/>
          </a:prstGeom>
          <a:noFill/>
        </p:spPr>
        <p:txBody>
          <a:bodyPr wrap="square" rtlCol="0">
            <a:spAutoFit/>
          </a:bodyPr>
          <a:lstStyle/>
          <a:p>
            <a:r>
              <a:rPr lang="en-US" sz="1400" dirty="0">
                <a:latin typeface="Times New Roman" panose="02020603050405020304" pitchFamily="18" charset="0"/>
                <a:ea typeface="Calibri" panose="020F0502020204030204" pitchFamily="34" charset="0"/>
              </a:rPr>
              <a:t>                    Fig 3.3: </a:t>
            </a:r>
            <a:r>
              <a:rPr lang="en-US" sz="1400" dirty="0">
                <a:effectLst/>
                <a:latin typeface="Times New Roman" panose="02020603050405020304" pitchFamily="18" charset="0"/>
                <a:ea typeface="Calibri" panose="020F0502020204030204" pitchFamily="34" charset="0"/>
              </a:rPr>
              <a:t>An astronaut driving a car</a:t>
            </a:r>
            <a:endParaRPr lang="en-US" sz="1000" dirty="0">
              <a:latin typeface="Book Antiqua" panose="02040602050305030304" pitchFamily="18" charset="0"/>
            </a:endParaRPr>
          </a:p>
        </p:txBody>
      </p:sp>
      <p:sp>
        <p:nvSpPr>
          <p:cNvPr id="12" name="TextBox 11">
            <a:extLst>
              <a:ext uri="{FF2B5EF4-FFF2-40B4-BE49-F238E27FC236}">
                <a16:creationId xmlns:a16="http://schemas.microsoft.com/office/drawing/2014/main" id="{59DF805B-A047-766F-6181-A03D3C8E36B7}"/>
              </a:ext>
            </a:extLst>
          </p:cNvPr>
          <p:cNvSpPr txBox="1"/>
          <p:nvPr/>
        </p:nvSpPr>
        <p:spPr>
          <a:xfrm>
            <a:off x="6652899" y="5065879"/>
            <a:ext cx="3549216" cy="307777"/>
          </a:xfrm>
          <a:prstGeom prst="rect">
            <a:avLst/>
          </a:prstGeom>
          <a:noFill/>
        </p:spPr>
        <p:txBody>
          <a:bodyPr wrap="square" rtlCol="0">
            <a:spAutoFit/>
          </a:bodyPr>
          <a:lstStyle/>
          <a:p>
            <a:r>
              <a:rPr lang="en-US" sz="1400" dirty="0">
                <a:latin typeface="Times New Roman" panose="02020603050405020304" pitchFamily="18" charset="0"/>
                <a:ea typeface="Calibri" panose="020F0502020204030204" pitchFamily="34" charset="0"/>
              </a:rPr>
              <a:t>                           Fig 3.4: </a:t>
            </a:r>
            <a:r>
              <a:rPr lang="en-US" sz="1400" dirty="0">
                <a:effectLst/>
                <a:latin typeface="Times New Roman" panose="02020603050405020304" pitchFamily="18" charset="0"/>
                <a:ea typeface="Calibri" panose="020F0502020204030204" pitchFamily="34" charset="0"/>
              </a:rPr>
              <a:t>Basketball on Sun</a:t>
            </a:r>
            <a:endParaRPr lang="en-US" sz="1100" dirty="0">
              <a:latin typeface="Book Antiqua" panose="02040602050305030304" pitchFamily="18" charset="0"/>
            </a:endParaRPr>
          </a:p>
        </p:txBody>
      </p:sp>
    </p:spTree>
    <p:extLst>
      <p:ext uri="{BB962C8B-B14F-4D97-AF65-F5344CB8AC3E}">
        <p14:creationId xmlns:p14="http://schemas.microsoft.com/office/powerpoint/2010/main" val="4946927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3707EED-ED1E-A03B-42F2-756A950F75A8}"/>
              </a:ext>
            </a:extLst>
          </p:cNvPr>
          <p:cNvSpPr/>
          <p:nvPr/>
        </p:nvSpPr>
        <p:spPr>
          <a:xfrm>
            <a:off x="0" y="-36416"/>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CDAE372B-5540-7A24-5BEF-CAFBCA56DB8D}"/>
              </a:ext>
            </a:extLst>
          </p:cNvPr>
          <p:cNvSpPr txBox="1">
            <a:spLocks/>
          </p:cNvSpPr>
          <p:nvPr/>
        </p:nvSpPr>
        <p:spPr>
          <a:xfrm>
            <a:off x="618145" y="1391948"/>
            <a:ext cx="10274755" cy="332209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lnSpc>
                <a:spcPct val="160000"/>
              </a:lnSpc>
              <a:buFont typeface="Arial" panose="020B0604020202020204" pitchFamily="34" charset="0"/>
              <a:buChar char="•"/>
            </a:pPr>
            <a:r>
              <a:rPr lang="en-US" sz="1600" dirty="0">
                <a:solidFill>
                  <a:srgbClr val="000000"/>
                </a:solidFill>
                <a:effectLst>
                  <a:outerShdw blurRad="38100" dist="38100" dir="2700000" algn="tl">
                    <a:srgbClr val="000000">
                      <a:alpha val="43137"/>
                    </a:srgbClr>
                  </a:outerShdw>
                </a:effectLst>
                <a:latin typeface="Book Antiqua" panose="02040602050305030304" pitchFamily="18" charset="0"/>
              </a:rPr>
              <a:t> Generating more realistic images.</a:t>
            </a:r>
          </a:p>
          <a:p>
            <a:pPr lvl="1">
              <a:lnSpc>
                <a:spcPct val="160000"/>
              </a:lnSpc>
              <a:buFont typeface="Arial" panose="020B0604020202020204" pitchFamily="34" charset="0"/>
              <a:buChar char="•"/>
            </a:pPr>
            <a:r>
              <a:rPr lang="en-US" sz="1600" dirty="0">
                <a:solidFill>
                  <a:srgbClr val="000000"/>
                </a:solidFill>
                <a:effectLst>
                  <a:outerShdw blurRad="38100" dist="38100" dir="2700000" algn="tl">
                    <a:srgbClr val="000000">
                      <a:alpha val="43137"/>
                    </a:srgbClr>
                  </a:outerShdw>
                </a:effectLst>
                <a:latin typeface="Book Antiqua" panose="02040602050305030304" pitchFamily="18" charset="0"/>
              </a:rPr>
              <a:t> Text prompt spell check.</a:t>
            </a:r>
          </a:p>
          <a:p>
            <a:pPr lvl="1">
              <a:lnSpc>
                <a:spcPct val="160000"/>
              </a:lnSpc>
              <a:buFont typeface="Arial" panose="020B0604020202020204" pitchFamily="34" charset="0"/>
              <a:buChar char="•"/>
            </a:pPr>
            <a:r>
              <a:rPr lang="en-US" sz="1600" dirty="0">
                <a:solidFill>
                  <a:srgbClr val="000000"/>
                </a:solidFill>
                <a:effectLst>
                  <a:outerShdw blurRad="38100" dist="38100" dir="2700000" algn="tl">
                    <a:srgbClr val="000000">
                      <a:alpha val="43137"/>
                    </a:srgbClr>
                  </a:outerShdw>
                </a:effectLst>
                <a:latin typeface="Book Antiqua" panose="02040602050305030304" pitchFamily="18" charset="0"/>
              </a:rPr>
              <a:t> Creating platform for end user.</a:t>
            </a:r>
          </a:p>
          <a:p>
            <a:pPr lvl="1">
              <a:lnSpc>
                <a:spcPct val="160000"/>
              </a:lnSpc>
              <a:buFont typeface="Arial" panose="020B0604020202020204" pitchFamily="34" charset="0"/>
              <a:buChar char="•"/>
            </a:pPr>
            <a:endParaRPr lang="en-US" sz="1600" b="1" dirty="0">
              <a:solidFill>
                <a:srgbClr val="000000"/>
              </a:solidFill>
              <a:effectLst>
                <a:outerShdw blurRad="38100" dist="38100" dir="2700000" algn="tl">
                  <a:srgbClr val="000000">
                    <a:alpha val="43137"/>
                  </a:srgbClr>
                </a:outerShdw>
              </a:effectLst>
              <a:latin typeface="Book Antiqua" panose="02040602050305030304" pitchFamily="18" charset="0"/>
            </a:endParaRPr>
          </a:p>
        </p:txBody>
      </p:sp>
      <p:sp>
        <p:nvSpPr>
          <p:cNvPr id="4" name="Title 1">
            <a:extLst>
              <a:ext uri="{FF2B5EF4-FFF2-40B4-BE49-F238E27FC236}">
                <a16:creationId xmlns:a16="http://schemas.microsoft.com/office/drawing/2014/main" id="{BFBE7AAC-60D4-FAC9-BE86-6258ECDE17C8}"/>
              </a:ext>
            </a:extLst>
          </p:cNvPr>
          <p:cNvSpPr txBox="1">
            <a:spLocks/>
          </p:cNvSpPr>
          <p:nvPr/>
        </p:nvSpPr>
        <p:spPr>
          <a:xfrm>
            <a:off x="870007" y="144163"/>
            <a:ext cx="3319438" cy="610440"/>
          </a:xfrm>
          <a:prstGeom prst="rect">
            <a:avLst/>
          </a:prstGeom>
        </p:spPr>
        <p:txBody>
          <a:bodyPr lIns="91440">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Future Work</a:t>
            </a:r>
          </a:p>
        </p:txBody>
      </p:sp>
    </p:spTree>
    <p:extLst>
      <p:ext uri="{BB962C8B-B14F-4D97-AF65-F5344CB8AC3E}">
        <p14:creationId xmlns:p14="http://schemas.microsoft.com/office/powerpoint/2010/main" val="32237506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1540C94-36CE-F84C-8837-EFCAD77AA8C0}"/>
              </a:ext>
            </a:extLst>
          </p:cNvPr>
          <p:cNvSpPr/>
          <p:nvPr/>
        </p:nvSpPr>
        <p:spPr>
          <a:xfrm>
            <a:off x="0" y="-17755"/>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CDAE372B-5540-7A24-5BEF-CAFBCA56DB8D}"/>
              </a:ext>
            </a:extLst>
          </p:cNvPr>
          <p:cNvSpPr txBox="1">
            <a:spLocks/>
          </p:cNvSpPr>
          <p:nvPr/>
        </p:nvSpPr>
        <p:spPr>
          <a:xfrm>
            <a:off x="724678" y="1285415"/>
            <a:ext cx="10275474" cy="4284962"/>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lnSpc>
                <a:spcPct val="160000"/>
              </a:lnSpc>
              <a:buFont typeface="Arial" panose="020B0604020202020204" pitchFamily="34" charset="0"/>
              <a:buChar char="•"/>
            </a:pPr>
            <a:r>
              <a:rPr lang="en-US" sz="1600" dirty="0">
                <a:solidFill>
                  <a:srgbClr val="000000"/>
                </a:solidFill>
                <a:latin typeface="Book Antiqua" panose="02040602050305030304" pitchFamily="18" charset="0"/>
              </a:rPr>
              <a:t>After conducting a combined study of the papers and planning the project implementation, we developed an easy and efficient model for image generation.</a:t>
            </a:r>
          </a:p>
          <a:p>
            <a:pPr lvl="1">
              <a:lnSpc>
                <a:spcPct val="160000"/>
              </a:lnSpc>
              <a:buFont typeface="Arial" panose="020B0604020202020204" pitchFamily="34" charset="0"/>
              <a:buChar char="•"/>
            </a:pPr>
            <a:r>
              <a:rPr lang="en-US" sz="1600" dirty="0">
                <a:solidFill>
                  <a:srgbClr val="000000"/>
                </a:solidFill>
                <a:latin typeface="Book Antiqua" panose="02040602050305030304" pitchFamily="18" charset="0"/>
              </a:rPr>
              <a:t>Our hope is that this project will empower people to express themselves creatively.</a:t>
            </a:r>
          </a:p>
          <a:p>
            <a:pPr lvl="1">
              <a:lnSpc>
                <a:spcPct val="160000"/>
              </a:lnSpc>
              <a:buFont typeface="Arial" panose="020B0604020202020204" pitchFamily="34" charset="0"/>
              <a:buChar char="•"/>
            </a:pPr>
            <a:r>
              <a:rPr lang="en-US" sz="1600" dirty="0">
                <a:solidFill>
                  <a:srgbClr val="000000"/>
                </a:solidFill>
                <a:latin typeface="Book Antiqua" panose="02040602050305030304" pitchFamily="18" charset="0"/>
              </a:rPr>
              <a:t>This project also helps us understand how advanced AI system see and understand our world.</a:t>
            </a:r>
          </a:p>
          <a:p>
            <a:pPr lvl="1">
              <a:lnSpc>
                <a:spcPct val="160000"/>
              </a:lnSpc>
              <a:buFont typeface="Arial" panose="020B0604020202020204" pitchFamily="34" charset="0"/>
              <a:buChar char="•"/>
            </a:pPr>
            <a:r>
              <a:rPr lang="en-US" sz="1600" dirty="0">
                <a:solidFill>
                  <a:srgbClr val="000000"/>
                </a:solidFill>
                <a:latin typeface="Book Antiqua" panose="02040602050305030304" pitchFamily="18" charset="0"/>
              </a:rPr>
              <a:t>Helps in understanding the some textual concepts in the form of visualization  </a:t>
            </a:r>
          </a:p>
        </p:txBody>
      </p:sp>
      <p:sp>
        <p:nvSpPr>
          <p:cNvPr id="4" name="Title 1">
            <a:extLst>
              <a:ext uri="{FF2B5EF4-FFF2-40B4-BE49-F238E27FC236}">
                <a16:creationId xmlns:a16="http://schemas.microsoft.com/office/drawing/2014/main" id="{3564F246-9D2E-28B6-8E48-2B7A5B176AD4}"/>
              </a:ext>
            </a:extLst>
          </p:cNvPr>
          <p:cNvSpPr txBox="1">
            <a:spLocks/>
          </p:cNvSpPr>
          <p:nvPr/>
        </p:nvSpPr>
        <p:spPr>
          <a:xfrm>
            <a:off x="870007" y="144163"/>
            <a:ext cx="3133817" cy="610440"/>
          </a:xfrm>
          <a:prstGeom prst="rect">
            <a:avLst/>
          </a:prstGeom>
        </p:spPr>
        <p:txBody>
          <a:bodyPr lIns="91440">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Conclusion</a:t>
            </a:r>
          </a:p>
        </p:txBody>
      </p:sp>
    </p:spTree>
    <p:extLst>
      <p:ext uri="{BB962C8B-B14F-4D97-AF65-F5344CB8AC3E}">
        <p14:creationId xmlns:p14="http://schemas.microsoft.com/office/powerpoint/2010/main" val="9367695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7770EB5-6F2E-F612-F393-A72C75CF1750}"/>
              </a:ext>
            </a:extLst>
          </p:cNvPr>
          <p:cNvSpPr/>
          <p:nvPr/>
        </p:nvSpPr>
        <p:spPr>
          <a:xfrm>
            <a:off x="0" y="-26632"/>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4488895-29B8-DED3-0DD3-68D17638AA9C}"/>
              </a:ext>
            </a:extLst>
          </p:cNvPr>
          <p:cNvSpPr txBox="1">
            <a:spLocks/>
          </p:cNvSpPr>
          <p:nvPr/>
        </p:nvSpPr>
        <p:spPr>
          <a:xfrm>
            <a:off x="1191847" y="1169189"/>
            <a:ext cx="10118303" cy="4912015"/>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l">
              <a:buFont typeface="Wingdings" panose="05000000000000000000" pitchFamily="2" charset="2"/>
              <a:buChar char="§"/>
            </a:pPr>
            <a:r>
              <a:rPr lang="en-US" sz="1400" dirty="0">
                <a:latin typeface="Book Antiqua" panose="02040602050305030304" pitchFamily="18" charset="0"/>
              </a:rPr>
              <a:t> Ramesh A., Pavlov M., Goh G., Gray S., Voss C., Radford A., Chen M., and </a:t>
            </a:r>
            <a:r>
              <a:rPr lang="en-US" sz="1400" dirty="0" err="1">
                <a:latin typeface="Book Antiqua" panose="02040602050305030304" pitchFamily="18" charset="0"/>
              </a:rPr>
              <a:t>Sutskever</a:t>
            </a:r>
            <a:r>
              <a:rPr lang="en-US" sz="1400" dirty="0">
                <a:latin typeface="Book Antiqua" panose="02040602050305030304" pitchFamily="18" charset="0"/>
              </a:rPr>
              <a:t> I.: Zero-Shot Text-to-Image Generation. In: </a:t>
            </a:r>
            <a:r>
              <a:rPr lang="en-US" sz="1400" dirty="0" err="1">
                <a:latin typeface="Book Antiqua" panose="02040602050305030304" pitchFamily="18" charset="0"/>
              </a:rPr>
              <a:t>Meila</a:t>
            </a:r>
            <a:r>
              <a:rPr lang="en-US" sz="1400" dirty="0">
                <a:latin typeface="Book Antiqua" panose="02040602050305030304" pitchFamily="18" charset="0"/>
              </a:rPr>
              <a:t>, M., and Zhang, T. (eds.) Proceedings of the 38th International Conference on Machine Learning. Proceedings of Machine Learning Research, pp. 8821–8831. PMLR (2021)</a:t>
            </a:r>
          </a:p>
          <a:p>
            <a:pPr algn="l">
              <a:buFont typeface="Wingdings" panose="05000000000000000000" pitchFamily="2" charset="2"/>
              <a:buChar char="§"/>
            </a:pPr>
            <a:r>
              <a:rPr lang="en-US" sz="1400" dirty="0">
                <a:latin typeface="Book Antiqua" panose="02040602050305030304" pitchFamily="18" charset="0"/>
              </a:rPr>
              <a:t> Alec Radford, Jong </a:t>
            </a:r>
            <a:r>
              <a:rPr lang="en-US" sz="1400" dirty="0" err="1">
                <a:latin typeface="Book Antiqua" panose="02040602050305030304" pitchFamily="18" charset="0"/>
              </a:rPr>
              <a:t>Wook</a:t>
            </a:r>
            <a:r>
              <a:rPr lang="en-US" sz="1400" dirty="0">
                <a:latin typeface="Book Antiqua" panose="02040602050305030304" pitchFamily="18" charset="0"/>
              </a:rPr>
              <a:t> Kim, Chris </a:t>
            </a:r>
            <a:r>
              <a:rPr lang="en-US" sz="1400" dirty="0" err="1">
                <a:latin typeface="Book Antiqua" panose="02040602050305030304" pitchFamily="18" charset="0"/>
              </a:rPr>
              <a:t>Hallacy</a:t>
            </a:r>
            <a:r>
              <a:rPr lang="en-US" sz="1400" dirty="0">
                <a:latin typeface="Book Antiqua" panose="02040602050305030304" pitchFamily="18" charset="0"/>
              </a:rPr>
              <a:t>, </a:t>
            </a:r>
            <a:r>
              <a:rPr lang="en-US" sz="1400" dirty="0" err="1">
                <a:latin typeface="Book Antiqua" panose="02040602050305030304" pitchFamily="18" charset="0"/>
              </a:rPr>
              <a:t>AdityaRamesh</a:t>
            </a:r>
            <a:r>
              <a:rPr lang="en-US" sz="1400" dirty="0">
                <a:latin typeface="Book Antiqua" panose="02040602050305030304" pitchFamily="18" charset="0"/>
              </a:rPr>
              <a:t>, Gabriel Goh, </a:t>
            </a:r>
            <a:r>
              <a:rPr lang="en-US" sz="1400" dirty="0" err="1">
                <a:latin typeface="Book Antiqua" panose="02040602050305030304" pitchFamily="18" charset="0"/>
              </a:rPr>
              <a:t>Sandhini</a:t>
            </a:r>
            <a:r>
              <a:rPr lang="en-US" sz="1400" dirty="0">
                <a:latin typeface="Book Antiqua" panose="02040602050305030304" pitchFamily="18" charset="0"/>
              </a:rPr>
              <a:t> Agarwal, Girish </a:t>
            </a:r>
            <a:r>
              <a:rPr lang="en-US" sz="1400" dirty="0" err="1">
                <a:latin typeface="Book Antiqua" panose="02040602050305030304" pitchFamily="18" charset="0"/>
              </a:rPr>
              <a:t>Sastry,Amanda</a:t>
            </a:r>
            <a:r>
              <a:rPr lang="en-US" sz="1400" dirty="0">
                <a:latin typeface="Book Antiqua" panose="02040602050305030304" pitchFamily="18" charset="0"/>
              </a:rPr>
              <a:t> </a:t>
            </a:r>
            <a:r>
              <a:rPr lang="en-US" sz="1400" dirty="0" err="1">
                <a:latin typeface="Book Antiqua" panose="02040602050305030304" pitchFamily="18" charset="0"/>
              </a:rPr>
              <a:t>Askell</a:t>
            </a:r>
            <a:r>
              <a:rPr lang="en-US" sz="1400" dirty="0">
                <a:latin typeface="Book Antiqua" panose="02040602050305030304" pitchFamily="18" charset="0"/>
              </a:rPr>
              <a:t>, Pamela Mishkin, Jack Clark, et al. </a:t>
            </a:r>
            <a:r>
              <a:rPr lang="en-US" sz="1400" dirty="0" err="1">
                <a:latin typeface="Book Antiqua" panose="02040602050305030304" pitchFamily="18" charset="0"/>
              </a:rPr>
              <a:t>Learning</a:t>
            </a:r>
            <a:r>
              <a:rPr lang="en-US" sz="1400" dirty="0">
                <a:latin typeface="Book Antiqua" panose="02040602050305030304" pitchFamily="18" charset="0"/>
              </a:rPr>
              <a:t> transferable visual models from natural language </a:t>
            </a:r>
            <a:r>
              <a:rPr lang="en-US" sz="1400" dirty="0" err="1">
                <a:latin typeface="Book Antiqua" panose="02040602050305030304" pitchFamily="18" charset="0"/>
              </a:rPr>
              <a:t>supervision</a:t>
            </a:r>
            <a:r>
              <a:rPr lang="en-US" sz="1400" dirty="0">
                <a:latin typeface="Book Antiqua" panose="02040602050305030304" pitchFamily="18" charset="0"/>
              </a:rPr>
              <a:t>. </a:t>
            </a:r>
            <a:r>
              <a:rPr lang="en-US" sz="1400" dirty="0" err="1">
                <a:latin typeface="Book Antiqua" panose="02040602050305030304" pitchFamily="18" charset="0"/>
              </a:rPr>
              <a:t>arXiv</a:t>
            </a:r>
            <a:r>
              <a:rPr lang="en-US" sz="1400" dirty="0">
                <a:latin typeface="Book Antiqua" panose="02040602050305030304" pitchFamily="18" charset="0"/>
              </a:rPr>
              <a:t> preprint arXiv:2103.00020, 2021.</a:t>
            </a:r>
          </a:p>
          <a:p>
            <a:pPr algn="l">
              <a:buFont typeface="Wingdings" panose="05000000000000000000" pitchFamily="2" charset="2"/>
              <a:buChar char="§"/>
            </a:pPr>
            <a:r>
              <a:rPr lang="en-US" sz="1400" dirty="0">
                <a:latin typeface="Book Antiqua" panose="02040602050305030304" pitchFamily="18" charset="0"/>
              </a:rPr>
              <a:t> Prof. Sainath </a:t>
            </a:r>
            <a:r>
              <a:rPr lang="en-US" sz="1400" dirty="0" err="1">
                <a:latin typeface="Book Antiqua" panose="02040602050305030304" pitchFamily="18" charset="0"/>
              </a:rPr>
              <a:t>Patil,Akanksha</a:t>
            </a:r>
            <a:r>
              <a:rPr lang="en-US" sz="1400" dirty="0">
                <a:latin typeface="Book Antiqua" panose="02040602050305030304" pitchFamily="18" charset="0"/>
              </a:rPr>
              <a:t> Singh, Sonam </a:t>
            </a:r>
            <a:r>
              <a:rPr lang="en-US" sz="1400" dirty="0" err="1">
                <a:latin typeface="Book Antiqua" panose="02040602050305030304" pitchFamily="18" charset="0"/>
              </a:rPr>
              <a:t>Anekar</a:t>
            </a:r>
            <a:r>
              <a:rPr lang="en-US" sz="1400" dirty="0">
                <a:latin typeface="Book Antiqua" panose="02040602050305030304" pitchFamily="18" charset="0"/>
              </a:rPr>
              <a:t>,</a:t>
            </a:r>
            <a:r>
              <a:rPr lang="en-US" sz="1800" b="0" i="0" u="none" strike="noStrike" baseline="0" dirty="0">
                <a:latin typeface="Times New Roman" panose="02020603050405020304" pitchFamily="18" charset="0"/>
              </a:rPr>
              <a:t> </a:t>
            </a:r>
            <a:r>
              <a:rPr lang="en-US" sz="1400" dirty="0">
                <a:latin typeface="Book Antiqua" panose="02040602050305030304" pitchFamily="18" charset="0"/>
              </a:rPr>
              <a:t>Ritika Shenoy : Text to Image using Deep Learning. ISSN: 2278-0181, published on International Journal of Engineering Research &amp; Technology (IJERT)</a:t>
            </a:r>
          </a:p>
          <a:p>
            <a:pPr algn="l">
              <a:buFont typeface="Wingdings" panose="05000000000000000000" pitchFamily="2" charset="2"/>
              <a:buChar char="§"/>
            </a:pPr>
            <a:r>
              <a:rPr lang="en-US" sz="1400" dirty="0">
                <a:latin typeface="Book Antiqua" panose="02040602050305030304" pitchFamily="18" charset="0"/>
              </a:rPr>
              <a:t>R. </a:t>
            </a:r>
            <a:r>
              <a:rPr lang="en-US" sz="1400" dirty="0" err="1">
                <a:latin typeface="Book Antiqua" panose="02040602050305030304" pitchFamily="18" charset="0"/>
              </a:rPr>
              <a:t>Rombach</a:t>
            </a:r>
            <a:r>
              <a:rPr lang="en-US" sz="1400" dirty="0">
                <a:latin typeface="Book Antiqua" panose="02040602050305030304" pitchFamily="18" charset="0"/>
              </a:rPr>
              <a:t>, A. </a:t>
            </a:r>
            <a:r>
              <a:rPr lang="en-US" sz="1400" dirty="0" err="1">
                <a:latin typeface="Book Antiqua" panose="02040602050305030304" pitchFamily="18" charset="0"/>
              </a:rPr>
              <a:t>Blattmann</a:t>
            </a:r>
            <a:r>
              <a:rPr lang="en-US" sz="1400" dirty="0">
                <a:latin typeface="Book Antiqua" panose="02040602050305030304" pitchFamily="18" charset="0"/>
              </a:rPr>
              <a:t>, D. Lorenz, P. </a:t>
            </a:r>
            <a:r>
              <a:rPr lang="en-US" sz="1400" dirty="0" err="1">
                <a:latin typeface="Book Antiqua" panose="02040602050305030304" pitchFamily="18" charset="0"/>
              </a:rPr>
              <a:t>Esser</a:t>
            </a:r>
            <a:r>
              <a:rPr lang="en-US" sz="1400" dirty="0">
                <a:latin typeface="Book Antiqua" panose="02040602050305030304" pitchFamily="18" charset="0"/>
              </a:rPr>
              <a:t>, and B. </a:t>
            </a:r>
            <a:r>
              <a:rPr lang="en-US" sz="1400" dirty="0" err="1">
                <a:latin typeface="Book Antiqua" panose="02040602050305030304" pitchFamily="18" charset="0"/>
              </a:rPr>
              <a:t>Ommer</a:t>
            </a:r>
            <a:r>
              <a:rPr lang="en-US" sz="1400" dirty="0">
                <a:latin typeface="Book Antiqua" panose="02040602050305030304" pitchFamily="18" charset="0"/>
              </a:rPr>
              <a:t>, “High-resolution image synthesis with Latent Diffusion Models,” arXiv.org, 13-Apr-2022. [Online]. Available:</a:t>
            </a:r>
          </a:p>
          <a:p>
            <a:pPr algn="l">
              <a:buFont typeface="Wingdings" panose="05000000000000000000" pitchFamily="2" charset="2"/>
              <a:buChar char="§"/>
            </a:pPr>
            <a:r>
              <a:rPr lang="en-US" sz="1400" dirty="0" err="1">
                <a:latin typeface="Book Antiqua" panose="02040602050305030304" pitchFamily="18" charset="0"/>
              </a:rPr>
              <a:t>Alammar</a:t>
            </a:r>
            <a:r>
              <a:rPr lang="en-US" sz="1400" dirty="0">
                <a:latin typeface="Book Antiqua" panose="02040602050305030304" pitchFamily="18" charset="0"/>
              </a:rPr>
              <a:t>, “The Illustrated Stable Diffusion,” The Illustrated Stable Diffusion — Jay </a:t>
            </a:r>
            <a:r>
              <a:rPr lang="en-US" sz="1400" dirty="0" err="1">
                <a:latin typeface="Book Antiqua" panose="02040602050305030304" pitchFamily="18" charset="0"/>
              </a:rPr>
              <a:t>Alammar</a:t>
            </a:r>
            <a:r>
              <a:rPr lang="en-US" sz="1400" dirty="0">
                <a:latin typeface="Book Antiqua" panose="02040602050305030304" pitchFamily="18" charset="0"/>
              </a:rPr>
              <a:t> — Visualizing machine learning one concept at a time. [Online]. Available: </a:t>
            </a:r>
          </a:p>
          <a:p>
            <a:pPr algn="l">
              <a:buFont typeface="Wingdings" panose="05000000000000000000" pitchFamily="2" charset="2"/>
              <a:buChar char="§"/>
            </a:pPr>
            <a:r>
              <a:rPr lang="en-US" sz="1400" dirty="0">
                <a:latin typeface="Book Antiqua" panose="02040602050305030304" pitchFamily="18" charset="0"/>
              </a:rPr>
              <a:t> A. </a:t>
            </a:r>
            <a:r>
              <a:rPr lang="en-US" sz="1400" dirty="0" err="1">
                <a:latin typeface="Book Antiqua" panose="02040602050305030304" pitchFamily="18" charset="0"/>
              </a:rPr>
              <a:t>Gordić</a:t>
            </a:r>
            <a:r>
              <a:rPr lang="en-US" sz="1400" dirty="0">
                <a:latin typeface="Book Antiqua" panose="02040602050305030304" pitchFamily="18" charset="0"/>
              </a:rPr>
              <a:t>, “Stable diffusion: High-resolution image synthesis with latent diffusion models | ML coding series,” YouTube, 01-Sep-2022. [Online]. Available: </a:t>
            </a:r>
          </a:p>
          <a:p>
            <a:pPr algn="l">
              <a:buFont typeface="Wingdings" panose="05000000000000000000" pitchFamily="2" charset="2"/>
              <a:buChar char="§"/>
            </a:pPr>
            <a:endParaRPr lang="en-US" sz="1400" dirty="0">
              <a:latin typeface="Book Antiqua" panose="02040602050305030304" pitchFamily="18" charset="0"/>
            </a:endParaRPr>
          </a:p>
        </p:txBody>
      </p:sp>
      <p:sp>
        <p:nvSpPr>
          <p:cNvPr id="4" name="Title 1">
            <a:extLst>
              <a:ext uri="{FF2B5EF4-FFF2-40B4-BE49-F238E27FC236}">
                <a16:creationId xmlns:a16="http://schemas.microsoft.com/office/drawing/2014/main" id="{84CB93CE-F0E1-E1E5-708B-2D148C9E80CF}"/>
              </a:ext>
            </a:extLst>
          </p:cNvPr>
          <p:cNvSpPr txBox="1">
            <a:spLocks/>
          </p:cNvSpPr>
          <p:nvPr/>
        </p:nvSpPr>
        <p:spPr>
          <a:xfrm>
            <a:off x="870007" y="144163"/>
            <a:ext cx="3133817" cy="610440"/>
          </a:xfrm>
          <a:prstGeom prst="rect">
            <a:avLst/>
          </a:prstGeom>
        </p:spPr>
        <p:txBody>
          <a:bodyPr lIns="91440">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References</a:t>
            </a:r>
          </a:p>
          <a:p>
            <a:endPar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endParaRPr>
          </a:p>
        </p:txBody>
      </p:sp>
    </p:spTree>
    <p:extLst>
      <p:ext uri="{BB962C8B-B14F-4D97-AF65-F5344CB8AC3E}">
        <p14:creationId xmlns:p14="http://schemas.microsoft.com/office/powerpoint/2010/main" val="4205261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Thank You Images – Browse 205,822 Stock Photos, Vectors, and Video | Adobe  Stock">
            <a:extLst>
              <a:ext uri="{FF2B5EF4-FFF2-40B4-BE49-F238E27FC236}">
                <a16:creationId xmlns:a16="http://schemas.microsoft.com/office/drawing/2014/main" id="{1394F961-F56B-F4E4-F427-9B8188258E31}"/>
              </a:ext>
            </a:extLst>
          </p:cNvPr>
          <p:cNvPicPr>
            <a:picLocks noChangeAspect="1" noChangeArrowheads="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256036" y="1384916"/>
            <a:ext cx="8211546" cy="3485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2772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1000"/>
                                        <p:tgtEl>
                                          <p:spTgt spid="8194"/>
                                        </p:tgtEl>
                                      </p:cBhvr>
                                    </p:animEffect>
                                    <p:anim calcmode="lin" valueType="num">
                                      <p:cBhvr>
                                        <p:cTn id="8" dur="1000" fill="hold"/>
                                        <p:tgtEl>
                                          <p:spTgt spid="8194"/>
                                        </p:tgtEl>
                                        <p:attrNameLst>
                                          <p:attrName>ppt_x</p:attrName>
                                        </p:attrNameLst>
                                      </p:cBhvr>
                                      <p:tavLst>
                                        <p:tav tm="0">
                                          <p:val>
                                            <p:strVal val="#ppt_x"/>
                                          </p:val>
                                        </p:tav>
                                        <p:tav tm="100000">
                                          <p:val>
                                            <p:strVal val="#ppt_x"/>
                                          </p:val>
                                        </p:tav>
                                      </p:tavLst>
                                    </p:anim>
                                    <p:anim calcmode="lin" valueType="num">
                                      <p:cBhvr>
                                        <p:cTn id="9" dur="1000" fill="hold"/>
                                        <p:tgtEl>
                                          <p:spTgt spid="819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C71304F-04CE-8EA3-E346-23A90F198B55}"/>
              </a:ext>
            </a:extLst>
          </p:cNvPr>
          <p:cNvSpPr txBox="1">
            <a:spLocks/>
          </p:cNvSpPr>
          <p:nvPr/>
        </p:nvSpPr>
        <p:spPr>
          <a:xfrm>
            <a:off x="1191848" y="1169189"/>
            <a:ext cx="10058400" cy="4023360"/>
          </a:xfrm>
          <a:prstGeom prst="rect">
            <a:avLst/>
          </a:prstGeom>
        </p:spPr>
        <p:txBody>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201168" lvl="1" indent="0">
              <a:buFont typeface="Calibri" pitchFamily="34" charset="0"/>
              <a:buNone/>
            </a:pPr>
            <a:endParaRPr lang="en-US" sz="1600" dirty="0"/>
          </a:p>
        </p:txBody>
      </p:sp>
      <p:sp>
        <p:nvSpPr>
          <p:cNvPr id="14" name="Content Placeholder 2">
            <a:extLst>
              <a:ext uri="{FF2B5EF4-FFF2-40B4-BE49-F238E27FC236}">
                <a16:creationId xmlns:a16="http://schemas.microsoft.com/office/drawing/2014/main" id="{F9E6FC3F-BCD1-05F1-51E3-F3CDBBF0835A}"/>
              </a:ext>
            </a:extLst>
          </p:cNvPr>
          <p:cNvSpPr txBox="1">
            <a:spLocks/>
          </p:cNvSpPr>
          <p:nvPr/>
        </p:nvSpPr>
        <p:spPr>
          <a:xfrm>
            <a:off x="605922" y="1346742"/>
            <a:ext cx="10058400" cy="4023360"/>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201168" lvl="1" indent="0">
              <a:lnSpc>
                <a:spcPct val="100000"/>
              </a:lnSpc>
              <a:buFont typeface="Calibri" pitchFamily="34" charset="0"/>
              <a:buNone/>
            </a:pPr>
            <a:r>
              <a:rPr lang="en-US" sz="1400" b="1" dirty="0"/>
              <a:t>  </a:t>
            </a:r>
          </a:p>
          <a:p>
            <a:pPr lvl="1">
              <a:lnSpc>
                <a:spcPct val="150000"/>
              </a:lnSpc>
              <a:buFont typeface="Arial" panose="020B0604020202020204" pitchFamily="34" charset="0"/>
              <a:buChar char="•"/>
            </a:pPr>
            <a:r>
              <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Introduction</a:t>
            </a:r>
          </a:p>
          <a:p>
            <a:pPr lvl="1">
              <a:lnSpc>
                <a:spcPct val="100000"/>
              </a:lnSpc>
              <a:buFont typeface="Arial" panose="020B0604020202020204" pitchFamily="34" charset="0"/>
              <a:buChar char="•"/>
            </a:pPr>
            <a:r>
              <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Problem Statement</a:t>
            </a:r>
          </a:p>
          <a:p>
            <a:pPr lvl="1">
              <a:lnSpc>
                <a:spcPct val="100000"/>
              </a:lnSpc>
              <a:buFont typeface="Arial" panose="020B0604020202020204" pitchFamily="34" charset="0"/>
              <a:buChar char="•"/>
            </a:pPr>
            <a:r>
              <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Methodology</a:t>
            </a:r>
          </a:p>
          <a:p>
            <a:pPr lvl="1">
              <a:lnSpc>
                <a:spcPct val="100000"/>
              </a:lnSpc>
              <a:buFont typeface="Arial" panose="020B0604020202020204" pitchFamily="34" charset="0"/>
              <a:buChar char="•"/>
            </a:pPr>
            <a:r>
              <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Mechanism</a:t>
            </a:r>
          </a:p>
          <a:p>
            <a:pPr lvl="1">
              <a:lnSpc>
                <a:spcPct val="100000"/>
              </a:lnSpc>
              <a:buFont typeface="Arial" panose="020B0604020202020204" pitchFamily="34" charset="0"/>
              <a:buChar char="•"/>
            </a:pPr>
            <a:r>
              <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Results and Outputs</a:t>
            </a:r>
          </a:p>
          <a:p>
            <a:pPr lvl="1">
              <a:lnSpc>
                <a:spcPct val="100000"/>
              </a:lnSpc>
              <a:buFont typeface="Arial" panose="020B0604020202020204" pitchFamily="34" charset="0"/>
              <a:buChar char="•"/>
            </a:pPr>
            <a:r>
              <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Future Work</a:t>
            </a:r>
          </a:p>
          <a:p>
            <a:pPr lvl="1">
              <a:lnSpc>
                <a:spcPct val="100000"/>
              </a:lnSpc>
              <a:buFont typeface="Arial" panose="020B0604020202020204" pitchFamily="34" charset="0"/>
              <a:buChar char="•"/>
            </a:pPr>
            <a:r>
              <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Conclusion</a:t>
            </a:r>
          </a:p>
          <a:p>
            <a:pPr lvl="1">
              <a:lnSpc>
                <a:spcPct val="100000"/>
              </a:lnSpc>
              <a:buFont typeface="Arial" panose="020B0604020202020204" pitchFamily="34" charset="0"/>
              <a:buChar char="•"/>
            </a:pPr>
            <a:r>
              <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rPr>
              <a:t>References</a:t>
            </a:r>
          </a:p>
          <a:p>
            <a:pPr lvl="1">
              <a:lnSpc>
                <a:spcPct val="100000"/>
              </a:lnSpc>
              <a:buFont typeface="Arial" panose="020B0604020202020204" pitchFamily="34" charset="0"/>
              <a:buChar char="•"/>
            </a:pPr>
            <a:endPar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endParaRPr>
          </a:p>
          <a:p>
            <a:pPr lvl="1">
              <a:lnSpc>
                <a:spcPct val="100000"/>
              </a:lnSpc>
              <a:buFont typeface="Arial" panose="020B0604020202020204" pitchFamily="34" charset="0"/>
              <a:buChar char="•"/>
            </a:pPr>
            <a:endPar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endParaRPr>
          </a:p>
          <a:p>
            <a:pPr lvl="1">
              <a:lnSpc>
                <a:spcPct val="100000"/>
              </a:lnSpc>
              <a:buFont typeface="Arial" panose="020B0604020202020204" pitchFamily="34" charset="0"/>
              <a:buChar char="•"/>
            </a:pPr>
            <a:endPar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endParaRPr>
          </a:p>
          <a:p>
            <a:pPr lvl="1">
              <a:lnSpc>
                <a:spcPct val="100000"/>
              </a:lnSpc>
              <a:buFont typeface="Arial" panose="020B0604020202020204" pitchFamily="34" charset="0"/>
              <a:buChar char="•"/>
            </a:pPr>
            <a:endParaRPr lang="en-US" sz="2000" b="1" dirty="0">
              <a:ln w="0"/>
              <a:solidFill>
                <a:schemeClr val="tx1"/>
              </a:solidFill>
              <a:effectLst>
                <a:outerShdw blurRad="38100" dist="25400" dir="5400000" algn="ctr" rotWithShape="0">
                  <a:srgbClr val="6E747A">
                    <a:alpha val="43000"/>
                  </a:srgbClr>
                </a:outerShdw>
              </a:effectLst>
              <a:latin typeface="Book Antiqua" panose="02040602050305030304" pitchFamily="18" charset="0"/>
            </a:endParaRPr>
          </a:p>
        </p:txBody>
      </p:sp>
      <p:sp>
        <p:nvSpPr>
          <p:cNvPr id="4" name="Rectangle 3">
            <a:extLst>
              <a:ext uri="{FF2B5EF4-FFF2-40B4-BE49-F238E27FC236}">
                <a16:creationId xmlns:a16="http://schemas.microsoft.com/office/drawing/2014/main" id="{83805BD8-2640-6584-6DCE-DFCDE56F5553}"/>
              </a:ext>
            </a:extLst>
          </p:cNvPr>
          <p:cNvSpPr/>
          <p:nvPr/>
        </p:nvSpPr>
        <p:spPr>
          <a:xfrm>
            <a:off x="0" y="-26632"/>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599970F-1D23-B363-E40B-F52C0AC7B750}"/>
              </a:ext>
            </a:extLst>
          </p:cNvPr>
          <p:cNvSpPr txBox="1">
            <a:spLocks/>
          </p:cNvSpPr>
          <p:nvPr/>
        </p:nvSpPr>
        <p:spPr>
          <a:xfrm>
            <a:off x="870007" y="144163"/>
            <a:ext cx="3133817" cy="610440"/>
          </a:xfrm>
          <a:prstGeom prst="rect">
            <a:avLst/>
          </a:prstGeom>
        </p:spPr>
        <p:txBody>
          <a:bodyPr lIns="91440">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Content</a:t>
            </a:r>
          </a:p>
        </p:txBody>
      </p:sp>
    </p:spTree>
    <p:extLst>
      <p:ext uri="{BB962C8B-B14F-4D97-AF65-F5344CB8AC3E}">
        <p14:creationId xmlns:p14="http://schemas.microsoft.com/office/powerpoint/2010/main" val="2682589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E975E88-82FE-848A-904F-22BAFAE26BB2}"/>
              </a:ext>
            </a:extLst>
          </p:cNvPr>
          <p:cNvSpPr/>
          <p:nvPr/>
        </p:nvSpPr>
        <p:spPr>
          <a:xfrm>
            <a:off x="0" y="-64408"/>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99970F-1D23-B363-E40B-F52C0AC7B750}"/>
              </a:ext>
            </a:extLst>
          </p:cNvPr>
          <p:cNvSpPr txBox="1">
            <a:spLocks/>
          </p:cNvSpPr>
          <p:nvPr/>
        </p:nvSpPr>
        <p:spPr>
          <a:xfrm>
            <a:off x="788138" y="173067"/>
            <a:ext cx="3804378" cy="517398"/>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Introduction</a:t>
            </a:r>
          </a:p>
        </p:txBody>
      </p:sp>
      <p:sp>
        <p:nvSpPr>
          <p:cNvPr id="4" name="Content Placeholder 2">
            <a:extLst>
              <a:ext uri="{FF2B5EF4-FFF2-40B4-BE49-F238E27FC236}">
                <a16:creationId xmlns:a16="http://schemas.microsoft.com/office/drawing/2014/main" id="{AB9E7622-D7FB-5EB3-0B42-7C38C47FEB74}"/>
              </a:ext>
            </a:extLst>
          </p:cNvPr>
          <p:cNvSpPr txBox="1">
            <a:spLocks/>
          </p:cNvSpPr>
          <p:nvPr/>
        </p:nvSpPr>
        <p:spPr>
          <a:xfrm>
            <a:off x="724678" y="1201439"/>
            <a:ext cx="10275474" cy="434094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lnSpc>
                <a:spcPct val="160000"/>
              </a:lnSpc>
              <a:buFont typeface="Arial" panose="020B0604020202020204" pitchFamily="34" charset="0"/>
              <a:buChar char="•"/>
            </a:pPr>
            <a:r>
              <a:rPr lang="en-US" b="0" i="0" dirty="0">
                <a:solidFill>
                  <a:srgbClr val="000000"/>
                </a:solidFill>
                <a:effectLst/>
                <a:latin typeface="Book Antiqua" panose="02040602050305030304" pitchFamily="18" charset="0"/>
              </a:rPr>
              <a:t>The generation of images from the regular language to some fictional or </a:t>
            </a:r>
            <a:r>
              <a:rPr lang="en-US" dirty="0">
                <a:solidFill>
                  <a:srgbClr val="000000"/>
                </a:solidFill>
                <a:latin typeface="Book Antiqua" panose="02040602050305030304" pitchFamily="18" charset="0"/>
              </a:rPr>
              <a:t>i</a:t>
            </a:r>
            <a:r>
              <a:rPr lang="en-US" b="0" i="0" dirty="0">
                <a:solidFill>
                  <a:srgbClr val="000000"/>
                </a:solidFill>
                <a:effectLst/>
                <a:latin typeface="Book Antiqua" panose="02040602050305030304" pitchFamily="18" charset="0"/>
              </a:rPr>
              <a:t>maginary scenario</a:t>
            </a:r>
            <a:r>
              <a:rPr lang="en-US" dirty="0">
                <a:solidFill>
                  <a:srgbClr val="000000"/>
                </a:solidFill>
                <a:latin typeface="Book Antiqua" panose="02040602050305030304" pitchFamily="18" charset="0"/>
              </a:rPr>
              <a:t> by meeting the condition of that whole text.</a:t>
            </a:r>
          </a:p>
          <a:p>
            <a:pPr lvl="1">
              <a:lnSpc>
                <a:spcPct val="160000"/>
              </a:lnSpc>
              <a:buFont typeface="Arial" panose="020B0604020202020204" pitchFamily="34" charset="0"/>
              <a:buChar char="•"/>
            </a:pPr>
            <a:r>
              <a:rPr lang="en-US" dirty="0">
                <a:solidFill>
                  <a:srgbClr val="000000"/>
                </a:solidFill>
                <a:latin typeface="Book Antiqua" panose="02040602050305030304" pitchFamily="18" charset="0"/>
              </a:rPr>
              <a:t>Generating a picture that represents a scene or object described in the text, or creating an image that includes text as part of the image itself.</a:t>
            </a:r>
          </a:p>
          <a:p>
            <a:pPr lvl="1">
              <a:lnSpc>
                <a:spcPct val="160000"/>
              </a:lnSpc>
              <a:buFont typeface="Arial" panose="020B0604020202020204" pitchFamily="34" charset="0"/>
              <a:buChar char="•"/>
            </a:pPr>
            <a:r>
              <a:rPr lang="en-US" dirty="0">
                <a:solidFill>
                  <a:srgbClr val="000000"/>
                </a:solidFill>
                <a:latin typeface="Book Antiqua" panose="02040602050305030304" pitchFamily="18" charset="0"/>
              </a:rPr>
              <a:t>This will create fictional-realistic image or scenario that does might not exist.</a:t>
            </a:r>
          </a:p>
          <a:p>
            <a:pPr marL="201168" lvl="1" indent="0">
              <a:lnSpc>
                <a:spcPct val="160000"/>
              </a:lnSpc>
              <a:buNone/>
            </a:pPr>
            <a:endParaRPr lang="en-US" dirty="0">
              <a:solidFill>
                <a:srgbClr val="000000"/>
              </a:solidFill>
              <a:latin typeface="Book Antiqua" panose="02040602050305030304" pitchFamily="18" charset="0"/>
            </a:endParaRPr>
          </a:p>
          <a:p>
            <a:pPr lvl="1">
              <a:lnSpc>
                <a:spcPct val="160000"/>
              </a:lnSpc>
              <a:buFont typeface="Arial" panose="020B0604020202020204" pitchFamily="34" charset="0"/>
              <a:buChar char="•"/>
            </a:pPr>
            <a:endParaRPr lang="en-US" sz="2000" b="0" i="0" dirty="0">
              <a:solidFill>
                <a:srgbClr val="000000"/>
              </a:solidFill>
              <a:effectLst/>
              <a:latin typeface="Book Antiqua" panose="02040602050305030304" pitchFamily="18" charset="0"/>
            </a:endParaRPr>
          </a:p>
        </p:txBody>
      </p:sp>
    </p:spTree>
    <p:extLst>
      <p:ext uri="{BB962C8B-B14F-4D97-AF65-F5344CB8AC3E}">
        <p14:creationId xmlns:p14="http://schemas.microsoft.com/office/powerpoint/2010/main" val="22151956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2818BA-69E7-4518-6CD7-91765CEB4EF4}"/>
              </a:ext>
            </a:extLst>
          </p:cNvPr>
          <p:cNvSpPr/>
          <p:nvPr/>
        </p:nvSpPr>
        <p:spPr>
          <a:xfrm>
            <a:off x="0" y="-64409"/>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CDAE372B-5540-7A24-5BEF-CAFBCA56DB8D}"/>
              </a:ext>
            </a:extLst>
          </p:cNvPr>
          <p:cNvSpPr txBox="1">
            <a:spLocks/>
          </p:cNvSpPr>
          <p:nvPr/>
        </p:nvSpPr>
        <p:spPr>
          <a:xfrm>
            <a:off x="724678" y="1285415"/>
            <a:ext cx="10275474" cy="4284962"/>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201168" lvl="1" indent="0">
              <a:lnSpc>
                <a:spcPct val="160000"/>
              </a:lnSpc>
              <a:buNone/>
            </a:pPr>
            <a:r>
              <a:rPr lang="en-US" dirty="0">
                <a:solidFill>
                  <a:srgbClr val="000000"/>
                </a:solidFill>
                <a:latin typeface="Book Antiqua" panose="02040602050305030304" pitchFamily="18" charset="0"/>
              </a:rPr>
              <a:t>As it is difficult to understand the text by reading it and visualizing can become an issue. Every person is self creative but they are unable to see the execution of their thought even in visualization. </a:t>
            </a:r>
          </a:p>
        </p:txBody>
      </p:sp>
      <p:sp>
        <p:nvSpPr>
          <p:cNvPr id="4" name="Title 1">
            <a:extLst>
              <a:ext uri="{FF2B5EF4-FFF2-40B4-BE49-F238E27FC236}">
                <a16:creationId xmlns:a16="http://schemas.microsoft.com/office/drawing/2014/main" id="{8EE79D85-6351-C3CF-207F-56FA288F53FD}"/>
              </a:ext>
            </a:extLst>
          </p:cNvPr>
          <p:cNvSpPr txBox="1">
            <a:spLocks/>
          </p:cNvSpPr>
          <p:nvPr/>
        </p:nvSpPr>
        <p:spPr>
          <a:xfrm>
            <a:off x="870007" y="144163"/>
            <a:ext cx="4520981" cy="610440"/>
          </a:xfrm>
          <a:prstGeom prst="rect">
            <a:avLst/>
          </a:prstGeom>
        </p:spPr>
        <p:txBody>
          <a:bodyPr lIns="91440">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Problem Statement</a:t>
            </a:r>
          </a:p>
        </p:txBody>
      </p:sp>
    </p:spTree>
    <p:extLst>
      <p:ext uri="{BB962C8B-B14F-4D97-AF65-F5344CB8AC3E}">
        <p14:creationId xmlns:p14="http://schemas.microsoft.com/office/powerpoint/2010/main" val="19132780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3707EED-ED1E-A03B-42F2-756A950F75A8}"/>
              </a:ext>
            </a:extLst>
          </p:cNvPr>
          <p:cNvSpPr/>
          <p:nvPr/>
        </p:nvSpPr>
        <p:spPr>
          <a:xfrm>
            <a:off x="0" y="-36416"/>
            <a:ext cx="12192000" cy="861134"/>
          </a:xfrm>
          <a:prstGeom prst="rect">
            <a:avLst/>
          </a:prstGeom>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2">
            <a:extLst>
              <a:ext uri="{FF2B5EF4-FFF2-40B4-BE49-F238E27FC236}">
                <a16:creationId xmlns:a16="http://schemas.microsoft.com/office/drawing/2014/main" id="{CDAE372B-5540-7A24-5BEF-CAFBCA56DB8D}"/>
              </a:ext>
            </a:extLst>
          </p:cNvPr>
          <p:cNvSpPr txBox="1">
            <a:spLocks/>
          </p:cNvSpPr>
          <p:nvPr/>
        </p:nvSpPr>
        <p:spPr>
          <a:xfrm>
            <a:off x="618145" y="1391948"/>
            <a:ext cx="10274755" cy="332209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lnSpc>
                <a:spcPct val="160000"/>
              </a:lnSpc>
              <a:buFont typeface="Arial" panose="020B0604020202020204" pitchFamily="34" charset="0"/>
              <a:buChar char="•"/>
            </a:pPr>
            <a:r>
              <a:rPr lang="en-US" b="1" dirty="0">
                <a:solidFill>
                  <a:srgbClr val="000000"/>
                </a:solidFill>
                <a:effectLst>
                  <a:outerShdw blurRad="38100" dist="38100" dir="2700000" algn="tl">
                    <a:srgbClr val="000000">
                      <a:alpha val="43137"/>
                    </a:srgbClr>
                  </a:outerShdw>
                </a:effectLst>
                <a:latin typeface="Book Antiqua" panose="02040602050305030304" pitchFamily="18" charset="0"/>
              </a:rPr>
              <a:t>CLIP Model</a:t>
            </a:r>
          </a:p>
          <a:p>
            <a:pPr lvl="1">
              <a:lnSpc>
                <a:spcPct val="160000"/>
              </a:lnSpc>
              <a:buFont typeface="Arial" panose="020B0604020202020204" pitchFamily="34" charset="0"/>
              <a:buChar char="•"/>
            </a:pPr>
            <a:r>
              <a:rPr lang="en-US" b="1" dirty="0">
                <a:solidFill>
                  <a:srgbClr val="000000"/>
                </a:solidFill>
                <a:effectLst>
                  <a:outerShdw blurRad="38100" dist="38100" dir="2700000" algn="tl">
                    <a:srgbClr val="000000">
                      <a:alpha val="43137"/>
                    </a:srgbClr>
                  </a:outerShdw>
                </a:effectLst>
                <a:latin typeface="Book Antiqua" panose="02040602050305030304" pitchFamily="18" charset="0"/>
              </a:rPr>
              <a:t>Stable Diffusion model </a:t>
            </a:r>
          </a:p>
          <a:p>
            <a:pPr lvl="1">
              <a:lnSpc>
                <a:spcPct val="160000"/>
              </a:lnSpc>
              <a:buFont typeface="Arial" panose="020B0604020202020204" pitchFamily="34" charset="0"/>
              <a:buChar char="•"/>
            </a:pPr>
            <a:r>
              <a:rPr lang="en-US" sz="1600" b="1" dirty="0" err="1">
                <a:solidFill>
                  <a:srgbClr val="000000"/>
                </a:solidFill>
                <a:effectLst>
                  <a:outerShdw blurRad="38100" dist="38100" dir="2700000" algn="tl">
                    <a:srgbClr val="000000">
                      <a:alpha val="43137"/>
                    </a:srgbClr>
                  </a:outerShdw>
                </a:effectLst>
                <a:latin typeface="Book Antiqua" panose="02040602050305030304" pitchFamily="18" charset="0"/>
              </a:rPr>
              <a:t>Gradio</a:t>
            </a:r>
            <a:r>
              <a:rPr lang="en-US" sz="1600" b="1" dirty="0">
                <a:solidFill>
                  <a:srgbClr val="000000"/>
                </a:solidFill>
                <a:effectLst>
                  <a:outerShdw blurRad="38100" dist="38100" dir="2700000" algn="tl">
                    <a:srgbClr val="000000">
                      <a:alpha val="43137"/>
                    </a:srgbClr>
                  </a:outerShdw>
                </a:effectLst>
                <a:latin typeface="Book Antiqua" panose="02040602050305030304" pitchFamily="18" charset="0"/>
              </a:rPr>
              <a:t> </a:t>
            </a:r>
          </a:p>
          <a:p>
            <a:pPr lvl="1">
              <a:lnSpc>
                <a:spcPct val="160000"/>
              </a:lnSpc>
              <a:buFont typeface="Arial" panose="020B0604020202020204" pitchFamily="34" charset="0"/>
              <a:buChar char="•"/>
            </a:pPr>
            <a:endParaRPr lang="en-US" sz="1600" b="1" dirty="0">
              <a:solidFill>
                <a:srgbClr val="000000"/>
              </a:solidFill>
              <a:effectLst>
                <a:outerShdw blurRad="38100" dist="38100" dir="2700000" algn="tl">
                  <a:srgbClr val="000000">
                    <a:alpha val="43137"/>
                  </a:srgbClr>
                </a:outerShdw>
              </a:effectLst>
              <a:latin typeface="Book Antiqua" panose="02040602050305030304" pitchFamily="18" charset="0"/>
            </a:endParaRPr>
          </a:p>
        </p:txBody>
      </p:sp>
      <p:sp>
        <p:nvSpPr>
          <p:cNvPr id="4" name="Title 1">
            <a:extLst>
              <a:ext uri="{FF2B5EF4-FFF2-40B4-BE49-F238E27FC236}">
                <a16:creationId xmlns:a16="http://schemas.microsoft.com/office/drawing/2014/main" id="{BFBE7AAC-60D4-FAC9-BE86-6258ECDE17C8}"/>
              </a:ext>
            </a:extLst>
          </p:cNvPr>
          <p:cNvSpPr txBox="1">
            <a:spLocks/>
          </p:cNvSpPr>
          <p:nvPr/>
        </p:nvSpPr>
        <p:spPr>
          <a:xfrm>
            <a:off x="870007" y="144163"/>
            <a:ext cx="3319438" cy="610440"/>
          </a:xfrm>
          <a:prstGeom prst="rect">
            <a:avLst/>
          </a:prstGeom>
        </p:spPr>
        <p:txBody>
          <a:bodyPr lIns="91440">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600" b="1" dirty="0">
                <a:solidFill>
                  <a:schemeClr val="bg1"/>
                </a:solidFill>
                <a:effectLst>
                  <a:outerShdw blurRad="38100" dist="38100" dir="2700000" algn="tl">
                    <a:srgbClr val="000000">
                      <a:alpha val="43137"/>
                    </a:srgbClr>
                  </a:outerShdw>
                </a:effectLst>
                <a:latin typeface="Bookman Old Style" panose="02050604050505020204" pitchFamily="18" charset="0"/>
              </a:rPr>
              <a:t>Methodology</a:t>
            </a:r>
          </a:p>
        </p:txBody>
      </p:sp>
    </p:spTree>
    <p:extLst>
      <p:ext uri="{BB962C8B-B14F-4D97-AF65-F5344CB8AC3E}">
        <p14:creationId xmlns:p14="http://schemas.microsoft.com/office/powerpoint/2010/main" val="2717586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CDAE372B-5540-7A24-5BEF-CAFBCA56DB8D}"/>
              </a:ext>
            </a:extLst>
          </p:cNvPr>
          <p:cNvSpPr txBox="1">
            <a:spLocks/>
          </p:cNvSpPr>
          <p:nvPr/>
        </p:nvSpPr>
        <p:spPr>
          <a:xfrm>
            <a:off x="618145" y="953409"/>
            <a:ext cx="10274755" cy="332209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lnSpc>
                <a:spcPct val="160000"/>
              </a:lnSpc>
              <a:buFont typeface="Arial" panose="020B0604020202020204" pitchFamily="34" charset="0"/>
              <a:buChar char="•"/>
            </a:pPr>
            <a:r>
              <a:rPr lang="en-US" b="1" dirty="0">
                <a:solidFill>
                  <a:srgbClr val="000000"/>
                </a:solidFill>
                <a:effectLst>
                  <a:outerShdw blurRad="38100" dist="38100" dir="2700000" algn="tl">
                    <a:srgbClr val="000000">
                      <a:alpha val="43137"/>
                    </a:srgbClr>
                  </a:outerShdw>
                </a:effectLst>
                <a:latin typeface="Book Antiqua" panose="02040602050305030304" pitchFamily="18" charset="0"/>
              </a:rPr>
              <a:t>CLIP Model </a:t>
            </a:r>
          </a:p>
          <a:p>
            <a:pPr lvl="2">
              <a:lnSpc>
                <a:spcPct val="160000"/>
              </a:lnSpc>
              <a:buFont typeface="Courier New" panose="02070309020205020404" pitchFamily="49" charset="0"/>
              <a:buChar char="o"/>
            </a:pPr>
            <a:r>
              <a:rPr lang="en-US" sz="1800" dirty="0">
                <a:solidFill>
                  <a:srgbClr val="000000"/>
                </a:solidFill>
                <a:latin typeface="Book Antiqua" panose="02040602050305030304" pitchFamily="18" charset="0"/>
              </a:rPr>
              <a:t>CLIP- Contrastive Language-Image Pre-training.</a:t>
            </a:r>
          </a:p>
          <a:p>
            <a:pPr lvl="2">
              <a:lnSpc>
                <a:spcPct val="160000"/>
              </a:lnSpc>
              <a:buFont typeface="Courier New" panose="02070309020205020404" pitchFamily="49" charset="0"/>
              <a:buChar char="o"/>
            </a:pPr>
            <a:r>
              <a:rPr lang="en-US" sz="1800" kern="1200" dirty="0">
                <a:solidFill>
                  <a:srgbClr val="000000"/>
                </a:solidFill>
                <a:effectLst/>
                <a:latin typeface="Book Antiqua" panose="02040602050305030304" pitchFamily="18" charset="0"/>
                <a:ea typeface="+mn-ea"/>
                <a:cs typeface="+mn-cs"/>
              </a:rPr>
              <a:t>Model that takes image-caption pairs and creates “mental” representations in the form of vectors, called text/image embeddings.</a:t>
            </a:r>
          </a:p>
          <a:p>
            <a:pPr lvl="2">
              <a:lnSpc>
                <a:spcPct val="160000"/>
              </a:lnSpc>
              <a:buFont typeface="Courier New" panose="02070309020205020404" pitchFamily="49" charset="0"/>
              <a:buChar char="o"/>
            </a:pPr>
            <a:r>
              <a:rPr lang="en-US" sz="1800" dirty="0">
                <a:solidFill>
                  <a:srgbClr val="000000"/>
                </a:solidFill>
                <a:latin typeface="Book Antiqua" panose="02040602050305030304" pitchFamily="18" charset="0"/>
              </a:rPr>
              <a:t>The process of encoding the features of a sentence and an image is what CLIP does.</a:t>
            </a:r>
          </a:p>
        </p:txBody>
      </p:sp>
      <p:sp>
        <p:nvSpPr>
          <p:cNvPr id="2" name="Rectangle 1">
            <a:extLst>
              <a:ext uri="{FF2B5EF4-FFF2-40B4-BE49-F238E27FC236}">
                <a16:creationId xmlns:a16="http://schemas.microsoft.com/office/drawing/2014/main" id="{E51379CF-3FB2-711D-7619-7C53626EA62F}"/>
              </a:ext>
            </a:extLst>
          </p:cNvPr>
          <p:cNvSpPr/>
          <p:nvPr/>
        </p:nvSpPr>
        <p:spPr>
          <a:xfrm>
            <a:off x="0" y="-90589"/>
            <a:ext cx="12192000" cy="3107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306625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AED8F834-9BA2-EF91-2236-1635828BBE2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42705" y="1631300"/>
            <a:ext cx="5474485" cy="3888419"/>
          </a:xfrm>
          <a:prstGeom prst="rect">
            <a:avLst/>
          </a:prstGeom>
        </p:spPr>
      </p:pic>
      <p:pic>
        <p:nvPicPr>
          <p:cNvPr id="3" name="Graphic 2">
            <a:extLst>
              <a:ext uri="{FF2B5EF4-FFF2-40B4-BE49-F238E27FC236}">
                <a16:creationId xmlns:a16="http://schemas.microsoft.com/office/drawing/2014/main" id="{61244C35-7296-0EF3-4CA6-A6CACC859E3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675382" y="1631299"/>
            <a:ext cx="5073913" cy="3888419"/>
          </a:xfrm>
          <a:prstGeom prst="rect">
            <a:avLst/>
          </a:prstGeom>
        </p:spPr>
      </p:pic>
      <p:sp>
        <p:nvSpPr>
          <p:cNvPr id="4" name="Title 1">
            <a:extLst>
              <a:ext uri="{FF2B5EF4-FFF2-40B4-BE49-F238E27FC236}">
                <a16:creationId xmlns:a16="http://schemas.microsoft.com/office/drawing/2014/main" id="{F464F1BA-D84A-2597-36ED-AC8669412E5F}"/>
              </a:ext>
            </a:extLst>
          </p:cNvPr>
          <p:cNvSpPr txBox="1">
            <a:spLocks/>
          </p:cNvSpPr>
          <p:nvPr/>
        </p:nvSpPr>
        <p:spPr>
          <a:xfrm>
            <a:off x="442705" y="773445"/>
            <a:ext cx="3241528" cy="522695"/>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1800" b="1" dirty="0">
                <a:latin typeface="Bookman Old Style" panose="02050604050505020204" pitchFamily="18" charset="0"/>
              </a:rPr>
              <a:t>Clip model working </a:t>
            </a:r>
          </a:p>
        </p:txBody>
      </p:sp>
      <p:sp>
        <p:nvSpPr>
          <p:cNvPr id="5" name="Rectangle 4">
            <a:extLst>
              <a:ext uri="{FF2B5EF4-FFF2-40B4-BE49-F238E27FC236}">
                <a16:creationId xmlns:a16="http://schemas.microsoft.com/office/drawing/2014/main" id="{E6F37629-73D4-34AB-C7B5-F9D8189991D9}"/>
              </a:ext>
            </a:extLst>
          </p:cNvPr>
          <p:cNvSpPr/>
          <p:nvPr/>
        </p:nvSpPr>
        <p:spPr>
          <a:xfrm>
            <a:off x="0" y="-90589"/>
            <a:ext cx="12192000" cy="3107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EDCDC6B-D0C0-61F9-2C44-8158DE80B7D2}"/>
              </a:ext>
            </a:extLst>
          </p:cNvPr>
          <p:cNvSpPr txBox="1"/>
          <p:nvPr/>
        </p:nvSpPr>
        <p:spPr>
          <a:xfrm>
            <a:off x="821094" y="5626359"/>
            <a:ext cx="3993502" cy="523220"/>
          </a:xfrm>
          <a:prstGeom prst="rect">
            <a:avLst/>
          </a:prstGeom>
          <a:noFill/>
        </p:spPr>
        <p:txBody>
          <a:bodyPr wrap="square" rtlCol="0">
            <a:spAutoFit/>
          </a:bodyPr>
          <a:lstStyle/>
          <a:p>
            <a:r>
              <a:rPr lang="en-US" sz="1400" dirty="0">
                <a:latin typeface="Book Antiqua" panose="02040602050305030304" pitchFamily="18" charset="0"/>
              </a:rPr>
              <a:t>Fig. 1.1.1- Pretraining of text encoder and Image        	 Encoder </a:t>
            </a:r>
          </a:p>
        </p:txBody>
      </p:sp>
      <p:sp>
        <p:nvSpPr>
          <p:cNvPr id="7" name="TextBox 6">
            <a:extLst>
              <a:ext uri="{FF2B5EF4-FFF2-40B4-BE49-F238E27FC236}">
                <a16:creationId xmlns:a16="http://schemas.microsoft.com/office/drawing/2014/main" id="{05C6FA7D-C322-B438-9551-C68C5EB61D4C}"/>
              </a:ext>
            </a:extLst>
          </p:cNvPr>
          <p:cNvSpPr txBox="1"/>
          <p:nvPr/>
        </p:nvSpPr>
        <p:spPr>
          <a:xfrm>
            <a:off x="6675382" y="5626359"/>
            <a:ext cx="3993502" cy="307777"/>
          </a:xfrm>
          <a:prstGeom prst="rect">
            <a:avLst/>
          </a:prstGeom>
          <a:noFill/>
        </p:spPr>
        <p:txBody>
          <a:bodyPr wrap="square" rtlCol="0">
            <a:spAutoFit/>
          </a:bodyPr>
          <a:lstStyle/>
          <a:p>
            <a:r>
              <a:rPr lang="en-US" sz="1400" dirty="0">
                <a:latin typeface="Book Antiqua" panose="02040602050305030304" pitchFamily="18" charset="0"/>
              </a:rPr>
              <a:t>Fig. 1.1.2- Encode the images and text snippets </a:t>
            </a:r>
          </a:p>
        </p:txBody>
      </p:sp>
    </p:spTree>
    <p:extLst>
      <p:ext uri="{BB962C8B-B14F-4D97-AF65-F5344CB8AC3E}">
        <p14:creationId xmlns:p14="http://schemas.microsoft.com/office/powerpoint/2010/main" val="1542879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CDAE372B-5540-7A24-5BEF-CAFBCA56DB8D}"/>
              </a:ext>
            </a:extLst>
          </p:cNvPr>
          <p:cNvSpPr txBox="1">
            <a:spLocks/>
          </p:cNvSpPr>
          <p:nvPr/>
        </p:nvSpPr>
        <p:spPr>
          <a:xfrm>
            <a:off x="618142" y="687186"/>
            <a:ext cx="11162526" cy="536738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lnSpc>
                <a:spcPct val="160000"/>
              </a:lnSpc>
              <a:buFont typeface="Arial" panose="020B0604020202020204" pitchFamily="34" charset="0"/>
              <a:buChar char="•"/>
            </a:pPr>
            <a:r>
              <a:rPr lang="en-US" sz="1900" b="1" dirty="0">
                <a:solidFill>
                  <a:srgbClr val="000000"/>
                </a:solidFill>
                <a:effectLst>
                  <a:outerShdw blurRad="38100" dist="38100" dir="2700000" algn="tl">
                    <a:srgbClr val="000000">
                      <a:alpha val="43137"/>
                    </a:srgbClr>
                  </a:outerShdw>
                </a:effectLst>
                <a:latin typeface="Book Antiqua" panose="02040602050305030304" pitchFamily="18" charset="0"/>
              </a:rPr>
              <a:t>Stable Diffusion model </a:t>
            </a:r>
          </a:p>
          <a:p>
            <a:pPr lvl="2">
              <a:lnSpc>
                <a:spcPct val="160000"/>
              </a:lnSpc>
              <a:buFont typeface="Courier New" panose="02070309020205020404" pitchFamily="49" charset="0"/>
              <a:buChar char="o"/>
            </a:pPr>
            <a:r>
              <a:rPr lang="en-US" sz="1600" dirty="0">
                <a:solidFill>
                  <a:srgbClr val="000000"/>
                </a:solidFill>
                <a:latin typeface="Book Antiqua" panose="02040602050305030304" pitchFamily="18" charset="0"/>
              </a:rPr>
              <a:t>Basically for text-to-image generation.</a:t>
            </a:r>
          </a:p>
          <a:p>
            <a:pPr lvl="2">
              <a:lnSpc>
                <a:spcPct val="160000"/>
              </a:lnSpc>
              <a:buFont typeface="Courier New" panose="02070309020205020404" pitchFamily="49" charset="0"/>
              <a:buChar char="o"/>
            </a:pPr>
            <a:r>
              <a:rPr lang="en-US" sz="1600" dirty="0">
                <a:solidFill>
                  <a:srgbClr val="000000"/>
                </a:solidFill>
                <a:latin typeface="Book Antiqua" panose="02040602050305030304" pitchFamily="18" charset="0"/>
              </a:rPr>
              <a:t>It  decompose images in many small “denoising” steps.</a:t>
            </a:r>
          </a:p>
          <a:p>
            <a:pPr lvl="2">
              <a:lnSpc>
                <a:spcPct val="160000"/>
              </a:lnSpc>
              <a:buFont typeface="Courier New" panose="02070309020205020404" pitchFamily="49" charset="0"/>
              <a:buChar char="o"/>
            </a:pPr>
            <a:r>
              <a:rPr lang="en-US" sz="1600" dirty="0">
                <a:solidFill>
                  <a:srgbClr val="000000"/>
                </a:solidFill>
                <a:latin typeface="Book Antiqua" panose="02040602050305030304" pitchFamily="18" charset="0"/>
              </a:rPr>
              <a:t>It focuses on stability and convergence speed.</a:t>
            </a:r>
          </a:p>
          <a:p>
            <a:pPr lvl="2">
              <a:lnSpc>
                <a:spcPct val="160000"/>
              </a:lnSpc>
              <a:buFont typeface="Courier New" panose="02070309020205020404" pitchFamily="49" charset="0"/>
              <a:buChar char="o"/>
            </a:pPr>
            <a:r>
              <a:rPr lang="en-US" sz="1600" dirty="0">
                <a:solidFill>
                  <a:srgbClr val="000000"/>
                </a:solidFill>
                <a:latin typeface="Book Antiqua" panose="02040602050305030304" pitchFamily="18" charset="0"/>
              </a:rPr>
              <a:t>Diffusion Models learn to generate data by reversing a gradual noising process.</a:t>
            </a:r>
          </a:p>
          <a:p>
            <a:pPr lvl="2">
              <a:lnSpc>
                <a:spcPct val="160000"/>
              </a:lnSpc>
              <a:buFont typeface="Courier New" panose="02070309020205020404" pitchFamily="49" charset="0"/>
              <a:buChar char="o"/>
            </a:pPr>
            <a:r>
              <a:rPr lang="en-US" sz="1600" dirty="0">
                <a:solidFill>
                  <a:srgbClr val="000000"/>
                </a:solidFill>
                <a:latin typeface="Book Antiqua" panose="02040602050305030304" pitchFamily="18" charset="0"/>
              </a:rPr>
              <a:t>Diffusion Models are generative models.</a:t>
            </a:r>
          </a:p>
        </p:txBody>
      </p:sp>
      <p:sp>
        <p:nvSpPr>
          <p:cNvPr id="2" name="Rectangle 1">
            <a:extLst>
              <a:ext uri="{FF2B5EF4-FFF2-40B4-BE49-F238E27FC236}">
                <a16:creationId xmlns:a16="http://schemas.microsoft.com/office/drawing/2014/main" id="{CA30DCCD-D6CE-5BFE-EC2A-6C3031302BB1}"/>
              </a:ext>
            </a:extLst>
          </p:cNvPr>
          <p:cNvSpPr/>
          <p:nvPr/>
        </p:nvSpPr>
        <p:spPr>
          <a:xfrm>
            <a:off x="0" y="-53266"/>
            <a:ext cx="12192000" cy="3107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9649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A30DCCD-D6CE-5BFE-EC2A-6C3031302BB1}"/>
              </a:ext>
            </a:extLst>
          </p:cNvPr>
          <p:cNvSpPr/>
          <p:nvPr/>
        </p:nvSpPr>
        <p:spPr>
          <a:xfrm>
            <a:off x="0" y="-53266"/>
            <a:ext cx="12192000" cy="31071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F79236E4-5671-4731-2B1E-E9A90E854B93}"/>
              </a:ext>
            </a:extLst>
          </p:cNvPr>
          <p:cNvSpPr txBox="1">
            <a:spLocks/>
          </p:cNvSpPr>
          <p:nvPr/>
        </p:nvSpPr>
        <p:spPr>
          <a:xfrm>
            <a:off x="4618886" y="682519"/>
            <a:ext cx="4320928" cy="491477"/>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sz="1800" b="1" dirty="0">
                <a:ln w="0"/>
                <a:solidFill>
                  <a:schemeClr val="tx1"/>
                </a:solidFill>
                <a:latin typeface="Book Antiqua" panose="02040602050305030304" pitchFamily="18" charset="0"/>
              </a:rPr>
              <a:t>Stable Diffusion Model Architecture</a:t>
            </a:r>
          </a:p>
        </p:txBody>
      </p:sp>
      <p:sp>
        <p:nvSpPr>
          <p:cNvPr id="15" name="TextBox 14">
            <a:extLst>
              <a:ext uri="{FF2B5EF4-FFF2-40B4-BE49-F238E27FC236}">
                <a16:creationId xmlns:a16="http://schemas.microsoft.com/office/drawing/2014/main" id="{4D9A7C79-D7C9-C9E9-501F-12876CB97235}"/>
              </a:ext>
            </a:extLst>
          </p:cNvPr>
          <p:cNvSpPr txBox="1"/>
          <p:nvPr/>
        </p:nvSpPr>
        <p:spPr>
          <a:xfrm>
            <a:off x="4321392" y="5788047"/>
            <a:ext cx="3549216" cy="307777"/>
          </a:xfrm>
          <a:prstGeom prst="rect">
            <a:avLst/>
          </a:prstGeom>
          <a:noFill/>
        </p:spPr>
        <p:txBody>
          <a:bodyPr wrap="square" rtlCol="0">
            <a:spAutoFit/>
          </a:bodyPr>
          <a:lstStyle/>
          <a:p>
            <a:r>
              <a:rPr lang="en-US" sz="1400" dirty="0">
                <a:latin typeface="Book Antiqua" panose="02040602050305030304" pitchFamily="18" charset="0"/>
              </a:rPr>
              <a:t>Fig 1.2.2 : Working architecture of model.  </a:t>
            </a:r>
          </a:p>
        </p:txBody>
      </p:sp>
      <p:pic>
        <p:nvPicPr>
          <p:cNvPr id="1026" name="Picture 2" descr="A walk through latent space with Stable Diffusion">
            <a:extLst>
              <a:ext uri="{FF2B5EF4-FFF2-40B4-BE49-F238E27FC236}">
                <a16:creationId xmlns:a16="http://schemas.microsoft.com/office/drawing/2014/main" id="{DEBE2607-D852-5411-24DB-1402EB5A7A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0740" y="1599063"/>
            <a:ext cx="7856739" cy="39140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52331397"/>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docProps/app.xml><?xml version="1.0" encoding="utf-8"?>
<Properties xmlns="http://schemas.openxmlformats.org/officeDocument/2006/extended-properties" xmlns:vt="http://schemas.openxmlformats.org/officeDocument/2006/docPropsVTypes">
  <Template>Retrospect</Template>
  <TotalTime>2001</TotalTime>
  <Words>853</Words>
  <Application>Microsoft Office PowerPoint</Application>
  <PresentationFormat>Widescreen</PresentationFormat>
  <Paragraphs>94</Paragraphs>
  <Slides>19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Book Antiqua</vt:lpstr>
      <vt:lpstr>Bookman Old Style</vt:lpstr>
      <vt:lpstr>Calibri</vt:lpstr>
      <vt:lpstr>Calibri Light</vt:lpstr>
      <vt:lpstr>Courier New</vt:lpstr>
      <vt:lpstr>Times New Roman</vt:lpstr>
      <vt:lpstr>Wingdings</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Navneet Sagar</dc:creator>
  <cp:lastModifiedBy>Navneet Sagar</cp:lastModifiedBy>
  <cp:revision>41</cp:revision>
  <dcterms:created xsi:type="dcterms:W3CDTF">2022-11-23T16:28:44Z</dcterms:created>
  <dcterms:modified xsi:type="dcterms:W3CDTF">2023-05-12T03:39:40Z</dcterms:modified>
</cp:coreProperties>
</file>

<file path=docProps/thumbnail.jpeg>
</file>